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43891200" cy="32918400"/>
  <p:notesSz cx="6858000" cy="9144000"/>
  <p:defaultTextStyle>
    <a:defPPr>
      <a:defRPr lang="en-US"/>
    </a:defPPr>
    <a:lvl1pPr algn="l" rtl="0" fontAlgn="base">
      <a:spcBef>
        <a:spcPct val="0"/>
      </a:spcBef>
      <a:spcAft>
        <a:spcPct val="0"/>
      </a:spcAft>
      <a:defRPr sz="2900" kern="1200">
        <a:solidFill>
          <a:schemeClr val="tx1"/>
        </a:solidFill>
        <a:latin typeface="Arial Narrow" pitchFamily="34" charset="0"/>
        <a:ea typeface="+mn-ea"/>
        <a:cs typeface="Arial" charset="0"/>
      </a:defRPr>
    </a:lvl1pPr>
    <a:lvl2pPr marL="457200" algn="l" rtl="0" fontAlgn="base">
      <a:spcBef>
        <a:spcPct val="0"/>
      </a:spcBef>
      <a:spcAft>
        <a:spcPct val="0"/>
      </a:spcAft>
      <a:defRPr sz="2900" kern="1200">
        <a:solidFill>
          <a:schemeClr val="tx1"/>
        </a:solidFill>
        <a:latin typeface="Arial Narrow" pitchFamily="34" charset="0"/>
        <a:ea typeface="+mn-ea"/>
        <a:cs typeface="Arial" charset="0"/>
      </a:defRPr>
    </a:lvl2pPr>
    <a:lvl3pPr marL="914400" algn="l" rtl="0" fontAlgn="base">
      <a:spcBef>
        <a:spcPct val="0"/>
      </a:spcBef>
      <a:spcAft>
        <a:spcPct val="0"/>
      </a:spcAft>
      <a:defRPr sz="2900" kern="1200">
        <a:solidFill>
          <a:schemeClr val="tx1"/>
        </a:solidFill>
        <a:latin typeface="Arial Narrow" pitchFamily="34" charset="0"/>
        <a:ea typeface="+mn-ea"/>
        <a:cs typeface="Arial" charset="0"/>
      </a:defRPr>
    </a:lvl3pPr>
    <a:lvl4pPr marL="1371600" algn="l" rtl="0" fontAlgn="base">
      <a:spcBef>
        <a:spcPct val="0"/>
      </a:spcBef>
      <a:spcAft>
        <a:spcPct val="0"/>
      </a:spcAft>
      <a:defRPr sz="2900" kern="1200">
        <a:solidFill>
          <a:schemeClr val="tx1"/>
        </a:solidFill>
        <a:latin typeface="Arial Narrow" pitchFamily="34" charset="0"/>
        <a:ea typeface="+mn-ea"/>
        <a:cs typeface="Arial" charset="0"/>
      </a:defRPr>
    </a:lvl4pPr>
    <a:lvl5pPr marL="1828800" algn="l" rtl="0" fontAlgn="base">
      <a:spcBef>
        <a:spcPct val="0"/>
      </a:spcBef>
      <a:spcAft>
        <a:spcPct val="0"/>
      </a:spcAft>
      <a:defRPr sz="2900" kern="1200">
        <a:solidFill>
          <a:schemeClr val="tx1"/>
        </a:solidFill>
        <a:latin typeface="Arial Narrow" pitchFamily="34" charset="0"/>
        <a:ea typeface="+mn-ea"/>
        <a:cs typeface="Arial" charset="0"/>
      </a:defRPr>
    </a:lvl5pPr>
    <a:lvl6pPr marL="2286000" algn="l" defTabSz="914400" rtl="0" eaLnBrk="1" latinLnBrk="0" hangingPunct="1">
      <a:defRPr sz="2900" kern="1200">
        <a:solidFill>
          <a:schemeClr val="tx1"/>
        </a:solidFill>
        <a:latin typeface="Arial Narrow" pitchFamily="34" charset="0"/>
        <a:ea typeface="+mn-ea"/>
        <a:cs typeface="Arial" charset="0"/>
      </a:defRPr>
    </a:lvl6pPr>
    <a:lvl7pPr marL="2743200" algn="l" defTabSz="914400" rtl="0" eaLnBrk="1" latinLnBrk="0" hangingPunct="1">
      <a:defRPr sz="2900" kern="1200">
        <a:solidFill>
          <a:schemeClr val="tx1"/>
        </a:solidFill>
        <a:latin typeface="Arial Narrow" pitchFamily="34" charset="0"/>
        <a:ea typeface="+mn-ea"/>
        <a:cs typeface="Arial" charset="0"/>
      </a:defRPr>
    </a:lvl7pPr>
    <a:lvl8pPr marL="3200400" algn="l" defTabSz="914400" rtl="0" eaLnBrk="1" latinLnBrk="0" hangingPunct="1">
      <a:defRPr sz="2900" kern="1200">
        <a:solidFill>
          <a:schemeClr val="tx1"/>
        </a:solidFill>
        <a:latin typeface="Arial Narrow" pitchFamily="34" charset="0"/>
        <a:ea typeface="+mn-ea"/>
        <a:cs typeface="Arial" charset="0"/>
      </a:defRPr>
    </a:lvl8pPr>
    <a:lvl9pPr marL="3657600" algn="l" defTabSz="914400" rtl="0" eaLnBrk="1" latinLnBrk="0" hangingPunct="1">
      <a:defRPr sz="2900" kern="1200">
        <a:solidFill>
          <a:schemeClr val="tx1"/>
        </a:solidFill>
        <a:latin typeface="Arial Narrow"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3366"/>
    <a:srgbClr val="EE6000"/>
    <a:srgbClr val="FF9900"/>
    <a:srgbClr val="3399FF"/>
    <a:srgbClr val="0066FF"/>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9648" autoAdjust="0"/>
  </p:normalViewPr>
  <p:slideViewPr>
    <p:cSldViewPr snapToGrid="0" snapToObjects="1">
      <p:cViewPr>
        <p:scale>
          <a:sx n="37" d="100"/>
          <a:sy n="37" d="100"/>
        </p:scale>
        <p:origin x="4864" y="1824"/>
      </p:cViewPr>
      <p:guideLst>
        <p:guide orient="horz" pos="3552"/>
        <p:guide orient="horz" pos="20285"/>
        <p:guide pos="437"/>
        <p:guide pos="6725"/>
        <p:guide pos="7238"/>
        <p:guide pos="13526"/>
        <p:guide pos="14030"/>
        <p:guide pos="20318"/>
        <p:guide pos="20837"/>
        <p:guide pos="27125"/>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0"/>
    <c:plotArea>
      <c:layout>
        <c:manualLayout>
          <c:layoutTarget val="inner"/>
          <c:xMode val="edge"/>
          <c:yMode val="edge"/>
          <c:x val="0.195950400092954"/>
          <c:y val="0.0"/>
          <c:w val="0.77923284987039"/>
          <c:h val="0.883433358772723"/>
        </c:manualLayout>
      </c:layout>
      <c:barChart>
        <c:barDir val="bar"/>
        <c:grouping val="stacked"/>
        <c:varyColors val="0"/>
        <c:ser>
          <c:idx val="0"/>
          <c:order val="0"/>
          <c:tx>
            <c:strRef>
              <c:f>Sheet1!$B$1</c:f>
              <c:strCache>
                <c:ptCount val="1"/>
                <c:pt idx="0">
                  <c:v>Series 1</c:v>
                </c:pt>
              </c:strCache>
            </c:strRef>
          </c:tx>
          <c:invertIfNegative val="0"/>
          <c:cat>
            <c:strRef>
              <c:f>Sheet1!$A$2:$A$5</c:f>
              <c:strCache>
                <c:ptCount val="2"/>
                <c:pt idx="0">
                  <c:v>Pre Test Group</c:v>
                </c:pt>
                <c:pt idx="1">
                  <c:v>Post Test Group</c:v>
                </c:pt>
              </c:strCache>
            </c:strRef>
          </c:cat>
          <c:val>
            <c:numRef>
              <c:f>Sheet1!$B$2:$B$5</c:f>
              <c:numCache>
                <c:formatCode>General</c:formatCode>
                <c:ptCount val="4"/>
                <c:pt idx="0">
                  <c:v>8.130000000000001</c:v>
                </c:pt>
                <c:pt idx="1">
                  <c:v>9.33</c:v>
                </c:pt>
              </c:numCache>
            </c:numRef>
          </c:val>
        </c:ser>
        <c:ser>
          <c:idx val="1"/>
          <c:order val="1"/>
          <c:tx>
            <c:strRef>
              <c:f>Sheet1!$C$1</c:f>
              <c:strCache>
                <c:ptCount val="1"/>
                <c:pt idx="0">
                  <c:v>Series 2</c:v>
                </c:pt>
              </c:strCache>
            </c:strRef>
          </c:tx>
          <c:invertIfNegative val="0"/>
          <c:cat>
            <c:strRef>
              <c:f>Sheet1!$A$2:$A$5</c:f>
              <c:strCache>
                <c:ptCount val="2"/>
                <c:pt idx="0">
                  <c:v>Pre Test Group</c:v>
                </c:pt>
                <c:pt idx="1">
                  <c:v>Post Test Group</c:v>
                </c:pt>
              </c:strCache>
            </c:strRef>
          </c:cat>
          <c:val>
            <c:numRef>
              <c:f>Sheet1!$C$2:$C$5</c:f>
              <c:numCache>
                <c:formatCode>General</c:formatCode>
                <c:ptCount val="4"/>
              </c:numCache>
            </c:numRef>
          </c:val>
        </c:ser>
        <c:ser>
          <c:idx val="2"/>
          <c:order val="2"/>
          <c:tx>
            <c:strRef>
              <c:f>Sheet1!$D$1</c:f>
              <c:strCache>
                <c:ptCount val="1"/>
                <c:pt idx="0">
                  <c:v>Series 3</c:v>
                </c:pt>
              </c:strCache>
            </c:strRef>
          </c:tx>
          <c:invertIfNegative val="0"/>
          <c:cat>
            <c:strRef>
              <c:f>Sheet1!$A$2:$A$5</c:f>
              <c:strCache>
                <c:ptCount val="2"/>
                <c:pt idx="0">
                  <c:v>Pre Test Group</c:v>
                </c:pt>
                <c:pt idx="1">
                  <c:v>Post Test Group</c:v>
                </c:pt>
              </c:strCache>
            </c:strRef>
          </c:cat>
          <c:val>
            <c:numRef>
              <c:f>Sheet1!$D$2:$D$5</c:f>
              <c:numCache>
                <c:formatCode>General</c:formatCode>
                <c:ptCount val="4"/>
              </c:numCache>
            </c:numRef>
          </c:val>
        </c:ser>
        <c:dLbls>
          <c:showLegendKey val="0"/>
          <c:showVal val="0"/>
          <c:showCatName val="0"/>
          <c:showSerName val="0"/>
          <c:showPercent val="0"/>
          <c:showBubbleSize val="0"/>
        </c:dLbls>
        <c:gapWidth val="150"/>
        <c:overlap val="100"/>
        <c:axId val="-2136911016"/>
        <c:axId val="-2134292376"/>
      </c:barChart>
      <c:catAx>
        <c:axId val="-2136911016"/>
        <c:scaling>
          <c:orientation val="minMax"/>
        </c:scaling>
        <c:delete val="0"/>
        <c:axPos val="l"/>
        <c:majorTickMark val="out"/>
        <c:minorTickMark val="none"/>
        <c:tickLblPos val="nextTo"/>
        <c:crossAx val="-2134292376"/>
        <c:crosses val="autoZero"/>
        <c:auto val="1"/>
        <c:lblAlgn val="ctr"/>
        <c:lblOffset val="100"/>
        <c:noMultiLvlLbl val="0"/>
      </c:catAx>
      <c:valAx>
        <c:axId val="-2134292376"/>
        <c:scaling>
          <c:orientation val="minMax"/>
        </c:scaling>
        <c:delete val="0"/>
        <c:axPos val="b"/>
        <c:majorGridlines/>
        <c:numFmt formatCode="General" sourceLinked="1"/>
        <c:majorTickMark val="out"/>
        <c:minorTickMark val="none"/>
        <c:tickLblPos val="nextTo"/>
        <c:crossAx val="-2136911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D4C072BC-AEC1-46A7-B9EA-507937B307C2}" type="slidenum">
              <a:rPr lang="en-US"/>
              <a:pPr>
                <a:defRPr/>
              </a:pPr>
              <a:t>‹#›</a:t>
            </a:fld>
            <a:endParaRPr lang="en-US" dirty="0"/>
          </a:p>
        </p:txBody>
      </p:sp>
    </p:spTree>
    <p:extLst>
      <p:ext uri="{BB962C8B-B14F-4D97-AF65-F5344CB8AC3E}">
        <p14:creationId xmlns:p14="http://schemas.microsoft.com/office/powerpoint/2010/main" val="1839360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5E08B6D-A203-4587-8F0B-19FFEEF6A866}" type="slidenum">
              <a:rPr lang="en-US" smtClean="0"/>
              <a:pPr/>
              <a:t>1</a:t>
            </a:fld>
            <a:endParaRPr 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8" y="5638800"/>
            <a:ext cx="2101850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864638" y="5638800"/>
            <a:ext cx="2102008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052" name="Rectangle 36"/>
          <p:cNvSpPr>
            <a:spLocks noChangeArrowheads="1"/>
          </p:cNvSpPr>
          <p:nvPr/>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86049" name="Rectangle 33"/>
          <p:cNvSpPr>
            <a:spLocks noChangeArrowheads="1"/>
          </p:cNvSpPr>
          <p:nvPr/>
        </p:nvSpPr>
        <p:spPr bwMode="auto">
          <a:xfrm>
            <a:off x="693738" y="5638800"/>
            <a:ext cx="9974262"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86025" name="Rectangle 9"/>
          <p:cNvSpPr>
            <a:spLocks noChangeArrowheads="1"/>
          </p:cNvSpPr>
          <p:nvPr/>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dirty="0">
              <a:cs typeface="+mn-cs"/>
            </a:endParaRPr>
          </a:p>
        </p:txBody>
      </p:sp>
      <p:sp>
        <p:nvSpPr>
          <p:cNvPr id="86030" name="Text Box 14"/>
          <p:cNvSpPr txBox="1">
            <a:spLocks noChangeArrowheads="1"/>
          </p:cNvSpPr>
          <p:nvPr/>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dirty="0">
                <a:solidFill>
                  <a:schemeClr val="bg2"/>
                </a:solidFill>
                <a:latin typeface="Arial" charset="0"/>
                <a:cs typeface="+mn-cs"/>
              </a:rPr>
              <a:t>TEMPLATE DESIGN © 2008</a:t>
            </a:r>
          </a:p>
          <a:p>
            <a:pPr eaLnBrk="0" hangingPunct="0">
              <a:lnSpc>
                <a:spcPct val="65000"/>
              </a:lnSpc>
              <a:spcBef>
                <a:spcPct val="50000"/>
              </a:spcBef>
              <a:defRPr/>
            </a:pPr>
            <a:r>
              <a:rPr lang="en-US" sz="1000" b="1" dirty="0">
                <a:solidFill>
                  <a:schemeClr val="bg2"/>
                </a:solidFill>
                <a:latin typeface="Arial" charset="0"/>
                <a:cs typeface="+mn-cs"/>
              </a:rPr>
              <a:t>www.PosterPresentations.com</a:t>
            </a:r>
          </a:p>
        </p:txBody>
      </p:sp>
      <p:sp>
        <p:nvSpPr>
          <p:cNvPr id="1030" name="Rectangle 15"/>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1031" name="Rectangle 16"/>
          <p:cNvSpPr>
            <a:spLocks noGrp="1" noChangeArrowheads="1"/>
          </p:cNvSpPr>
          <p:nvPr>
            <p:ph type="body" idx="1"/>
          </p:nvPr>
        </p:nvSpPr>
        <p:spPr bwMode="auto">
          <a:xfrm>
            <a:off x="693738" y="5638800"/>
            <a:ext cx="9974262" cy="26563638"/>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6041" name="Rectangle 25"/>
          <p:cNvSpPr>
            <a:spLocks noChangeArrowheads="1"/>
          </p:cNvSpPr>
          <p:nvPr/>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dirty="0">
              <a:cs typeface="+mn-cs"/>
            </a:endParaRPr>
          </a:p>
        </p:txBody>
      </p:sp>
      <p:sp>
        <p:nvSpPr>
          <p:cNvPr id="86048" name="Rectangle 32"/>
          <p:cNvSpPr>
            <a:spLocks noChangeArrowheads="1"/>
          </p:cNvSpPr>
          <p:nvPr/>
        </p:nvSpPr>
        <p:spPr bwMode="auto">
          <a:xfrm>
            <a:off x="11490325" y="5638800"/>
            <a:ext cx="9982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86050" name="Rectangle 34"/>
          <p:cNvSpPr>
            <a:spLocks noChangeArrowheads="1"/>
          </p:cNvSpPr>
          <p:nvPr/>
        </p:nvSpPr>
        <p:spPr bwMode="auto">
          <a:xfrm>
            <a:off x="22272625" y="5638800"/>
            <a:ext cx="9982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86051" name="Rectangle 35"/>
          <p:cNvSpPr>
            <a:spLocks noChangeArrowheads="1"/>
          </p:cNvSpPr>
          <p:nvPr/>
        </p:nvSpPr>
        <p:spPr bwMode="auto">
          <a:xfrm>
            <a:off x="33078738" y="5638800"/>
            <a:ext cx="9982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180227" name="Rectangle 3"/>
          <p:cNvSpPr>
            <a:spLocks noChangeArrowheads="1"/>
          </p:cNvSpPr>
          <p:nvPr/>
        </p:nvSpPr>
        <p:spPr bwMode="auto">
          <a:xfrm>
            <a:off x="693738" y="5638800"/>
            <a:ext cx="9974262"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180228" name="Rectangle 4"/>
          <p:cNvSpPr>
            <a:spLocks noChangeArrowheads="1"/>
          </p:cNvSpPr>
          <p:nvPr/>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dirty="0">
              <a:cs typeface="+mn-cs"/>
            </a:endParaRPr>
          </a:p>
        </p:txBody>
      </p:sp>
      <p:sp>
        <p:nvSpPr>
          <p:cNvPr id="180229" name="Text Box 5"/>
          <p:cNvSpPr txBox="1">
            <a:spLocks noChangeArrowheads="1"/>
          </p:cNvSpPr>
          <p:nvPr/>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dirty="0">
                <a:solidFill>
                  <a:schemeClr val="bg2"/>
                </a:solidFill>
                <a:latin typeface="Arial" charset="0"/>
                <a:cs typeface="+mn-cs"/>
              </a:rPr>
              <a:t>POSTER TEMPLATE BY:</a:t>
            </a:r>
          </a:p>
          <a:p>
            <a:pPr eaLnBrk="0" hangingPunct="0">
              <a:lnSpc>
                <a:spcPct val="65000"/>
              </a:lnSpc>
              <a:spcBef>
                <a:spcPct val="50000"/>
              </a:spcBef>
              <a:defRPr/>
            </a:pPr>
            <a:r>
              <a:rPr lang="en-US" sz="1000" b="1" dirty="0">
                <a:solidFill>
                  <a:schemeClr val="bg2"/>
                </a:solidFill>
                <a:latin typeface="Arial" charset="0"/>
                <a:cs typeface="+mn-cs"/>
              </a:rPr>
              <a:t>www.PosterPresentations.com</a:t>
            </a:r>
          </a:p>
        </p:txBody>
      </p:sp>
      <p:sp>
        <p:nvSpPr>
          <p:cNvPr id="2054" name="Rectangle 6"/>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693738" y="5638800"/>
            <a:ext cx="9974262" cy="26563638"/>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0232" name="Rectangle 8"/>
          <p:cNvSpPr>
            <a:spLocks noChangeArrowheads="1"/>
          </p:cNvSpPr>
          <p:nvPr/>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dirty="0">
              <a:cs typeface="+mn-cs"/>
            </a:endParaRPr>
          </a:p>
        </p:txBody>
      </p:sp>
      <p:sp>
        <p:nvSpPr>
          <p:cNvPr id="180233" name="Rectangle 9"/>
          <p:cNvSpPr>
            <a:spLocks noChangeArrowheads="1"/>
          </p:cNvSpPr>
          <p:nvPr/>
        </p:nvSpPr>
        <p:spPr bwMode="auto">
          <a:xfrm>
            <a:off x="11490325" y="5638800"/>
            <a:ext cx="207645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180235" name="Rectangle 11"/>
          <p:cNvSpPr>
            <a:spLocks noChangeArrowheads="1"/>
          </p:cNvSpPr>
          <p:nvPr/>
        </p:nvSpPr>
        <p:spPr bwMode="auto">
          <a:xfrm>
            <a:off x="33078738" y="5638800"/>
            <a:ext cx="9982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181251" name="Rectangle 3"/>
          <p:cNvSpPr>
            <a:spLocks noChangeArrowheads="1"/>
          </p:cNvSpPr>
          <p:nvPr/>
        </p:nvSpPr>
        <p:spPr bwMode="auto">
          <a:xfrm>
            <a:off x="693738" y="5638800"/>
            <a:ext cx="42367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dirty="0">
              <a:cs typeface="+mn-cs"/>
            </a:endParaRPr>
          </a:p>
        </p:txBody>
      </p:sp>
      <p:sp>
        <p:nvSpPr>
          <p:cNvPr id="181252" name="Rectangle 4"/>
          <p:cNvSpPr>
            <a:spLocks noChangeArrowheads="1"/>
          </p:cNvSpPr>
          <p:nvPr/>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dirty="0">
              <a:cs typeface="+mn-cs"/>
            </a:endParaRPr>
          </a:p>
        </p:txBody>
      </p:sp>
      <p:sp>
        <p:nvSpPr>
          <p:cNvPr id="181253" name="Text Box 5"/>
          <p:cNvSpPr txBox="1">
            <a:spLocks noChangeArrowheads="1"/>
          </p:cNvSpPr>
          <p:nvPr/>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dirty="0">
                <a:solidFill>
                  <a:schemeClr val="bg2"/>
                </a:solidFill>
                <a:latin typeface="Arial" charset="0"/>
                <a:cs typeface="+mn-cs"/>
              </a:rPr>
              <a:t>POSTER TEMPLATE BY:</a:t>
            </a:r>
          </a:p>
          <a:p>
            <a:pPr eaLnBrk="0" hangingPunct="0">
              <a:lnSpc>
                <a:spcPct val="65000"/>
              </a:lnSpc>
              <a:spcBef>
                <a:spcPct val="50000"/>
              </a:spcBef>
              <a:defRPr/>
            </a:pPr>
            <a:r>
              <a:rPr lang="en-US" sz="1000" b="1" dirty="0">
                <a:solidFill>
                  <a:schemeClr val="bg2"/>
                </a:solidFill>
                <a:latin typeface="Arial" charset="0"/>
                <a:cs typeface="+mn-cs"/>
              </a:rPr>
              <a:t>www.PosterPresentations.com</a:t>
            </a:r>
          </a:p>
        </p:txBody>
      </p:sp>
      <p:sp>
        <p:nvSpPr>
          <p:cNvPr id="3078" name="Rectangle 6"/>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693738" y="5638800"/>
            <a:ext cx="42190987" cy="26563638"/>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1256" name="Rectangle 8"/>
          <p:cNvSpPr>
            <a:spLocks noChangeArrowheads="1"/>
          </p:cNvSpPr>
          <p:nvPr/>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chart" Target="../charts/chart1.xm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6000"/>
        </a:solidFill>
        <a:effectLst/>
      </p:bgPr>
    </p:bg>
    <p:spTree>
      <p:nvGrpSpPr>
        <p:cNvPr id="1" name=""/>
        <p:cNvGrpSpPr/>
        <p:nvPr/>
      </p:nvGrpSpPr>
      <p:grpSpPr>
        <a:xfrm>
          <a:off x="0" y="0"/>
          <a:ext cx="0" cy="0"/>
          <a:chOff x="0" y="0"/>
          <a:chExt cx="0" cy="0"/>
        </a:xfrm>
      </p:grpSpPr>
      <p:sp>
        <p:nvSpPr>
          <p:cNvPr id="4098" name="Text Box 7"/>
          <p:cNvSpPr txBox="1">
            <a:spLocks noChangeArrowheads="1"/>
          </p:cNvSpPr>
          <p:nvPr/>
        </p:nvSpPr>
        <p:spPr bwMode="auto">
          <a:xfrm>
            <a:off x="681038" y="5626100"/>
            <a:ext cx="9982200" cy="1569467"/>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4800" b="1" dirty="0" smtClean="0">
                <a:solidFill>
                  <a:schemeClr val="accent5"/>
                </a:solidFill>
                <a:latin typeface="Times New Roman" pitchFamily="18" charset="0"/>
                <a:cs typeface="Times New Roman" pitchFamily="18" charset="0"/>
              </a:rPr>
              <a:t>Target Population and PICO Question</a:t>
            </a:r>
            <a:endParaRPr lang="en-US" sz="4800" b="1" dirty="0">
              <a:solidFill>
                <a:schemeClr val="accent5"/>
              </a:solidFill>
            </a:endParaRPr>
          </a:p>
        </p:txBody>
      </p:sp>
      <p:sp>
        <p:nvSpPr>
          <p:cNvPr id="4099" name="Text Box 405"/>
          <p:cNvSpPr txBox="1">
            <a:spLocks noChangeArrowheads="1"/>
          </p:cNvSpPr>
          <p:nvPr/>
        </p:nvSpPr>
        <p:spPr bwMode="auto">
          <a:xfrm>
            <a:off x="11490325" y="5626100"/>
            <a:ext cx="20802432" cy="843503"/>
          </a:xfrm>
          <a:prstGeom prst="rect">
            <a:avLst/>
          </a:prstGeom>
          <a:solidFill>
            <a:schemeClr val="accent2"/>
          </a:solidFill>
          <a:ln w="9525">
            <a:noFill/>
            <a:miter lim="800000"/>
            <a:headEnd/>
            <a:tailEnd/>
          </a:ln>
        </p:spPr>
        <p:txBody>
          <a:bodyPr wrap="square" lIns="91267" tIns="45624" rIns="91267" bIns="45624">
            <a:spAutoFit/>
          </a:bodyPr>
          <a:lstStyle/>
          <a:p>
            <a:pPr algn="ctr"/>
            <a:r>
              <a:rPr lang="en-US" sz="4800" b="1" dirty="0" smtClean="0">
                <a:solidFill>
                  <a:schemeClr val="accent5"/>
                </a:solidFill>
                <a:latin typeface="Times New Roman" pitchFamily="18" charset="0"/>
                <a:cs typeface="Times New Roman" pitchFamily="18" charset="0"/>
              </a:rPr>
              <a:t>Introduction, Background and </a:t>
            </a:r>
            <a:r>
              <a:rPr lang="en-US" sz="4800" b="1" dirty="0" err="1">
                <a:solidFill>
                  <a:schemeClr val="accent5"/>
                </a:solidFill>
                <a:latin typeface="Times New Roman" pitchFamily="18" charset="0"/>
                <a:cs typeface="Times New Roman" pitchFamily="18" charset="0"/>
              </a:rPr>
              <a:t>S</a:t>
            </a:r>
            <a:r>
              <a:rPr lang="en-US" sz="4800" b="1" dirty="0" err="1" smtClean="0">
                <a:solidFill>
                  <a:schemeClr val="accent5"/>
                </a:solidFill>
                <a:latin typeface="Times New Roman" pitchFamily="18" charset="0"/>
                <a:cs typeface="Times New Roman" pitchFamily="18" charset="0"/>
              </a:rPr>
              <a:t>ignifigance</a:t>
            </a:r>
            <a:endParaRPr lang="en-US" sz="4800" b="1" dirty="0">
              <a:solidFill>
                <a:schemeClr val="accent5"/>
              </a:solidFill>
              <a:latin typeface="Times New Roman" pitchFamily="18" charset="0"/>
              <a:cs typeface="Times New Roman" pitchFamily="18" charset="0"/>
            </a:endParaRPr>
          </a:p>
        </p:txBody>
      </p:sp>
      <p:sp>
        <p:nvSpPr>
          <p:cNvPr id="4101" name="Text Box 437"/>
          <p:cNvSpPr txBox="1">
            <a:spLocks noChangeArrowheads="1"/>
          </p:cNvSpPr>
          <p:nvPr/>
        </p:nvSpPr>
        <p:spPr bwMode="auto">
          <a:xfrm>
            <a:off x="11490325" y="15525852"/>
            <a:ext cx="20802432" cy="830803"/>
          </a:xfrm>
          <a:prstGeom prst="rect">
            <a:avLst/>
          </a:prstGeom>
          <a:solidFill>
            <a:schemeClr val="accent2"/>
          </a:solidFill>
          <a:ln w="9525">
            <a:noFill/>
            <a:miter lim="800000"/>
            <a:headEnd/>
            <a:tailEnd/>
          </a:ln>
        </p:spPr>
        <p:txBody>
          <a:bodyPr wrap="square" lIns="91267" tIns="45624" rIns="91267" bIns="45624">
            <a:spAutoFit/>
          </a:bodyPr>
          <a:lstStyle/>
          <a:p>
            <a:pPr algn="ctr"/>
            <a:r>
              <a:rPr lang="en-US" sz="4800" b="1" dirty="0" smtClean="0">
                <a:solidFill>
                  <a:schemeClr val="accent5"/>
                </a:solidFill>
                <a:latin typeface="Times New Roman" pitchFamily="18" charset="0"/>
                <a:cs typeface="Times New Roman" pitchFamily="18" charset="0"/>
              </a:rPr>
              <a:t>Literature search, Summary of Evidence and Recommendations</a:t>
            </a:r>
            <a:endParaRPr lang="en-US" sz="4800" b="1" dirty="0">
              <a:latin typeface="Times New Roman" pitchFamily="18" charset="0"/>
              <a:cs typeface="Times New Roman" pitchFamily="18" charset="0"/>
            </a:endParaRPr>
          </a:p>
        </p:txBody>
      </p:sp>
      <p:sp>
        <p:nvSpPr>
          <p:cNvPr id="4102" name="Text Box 478"/>
          <p:cNvSpPr txBox="1">
            <a:spLocks noChangeArrowheads="1"/>
          </p:cNvSpPr>
          <p:nvPr/>
        </p:nvSpPr>
        <p:spPr bwMode="auto">
          <a:xfrm>
            <a:off x="33078738" y="5638800"/>
            <a:ext cx="9982200" cy="830803"/>
          </a:xfrm>
          <a:prstGeom prst="rect">
            <a:avLst/>
          </a:prstGeom>
          <a:solidFill>
            <a:schemeClr val="accent2"/>
          </a:solidFill>
          <a:ln w="9525">
            <a:noFill/>
            <a:miter lim="800000"/>
            <a:headEnd/>
            <a:tailEnd/>
          </a:ln>
        </p:spPr>
        <p:txBody>
          <a:bodyPr lIns="91267" tIns="45624" rIns="91267" bIns="45624">
            <a:spAutoFit/>
          </a:bodyPr>
          <a:lstStyle/>
          <a:p>
            <a:pPr algn="ctr"/>
            <a:r>
              <a:rPr lang="en-US" sz="4800" b="1" dirty="0" smtClean="0">
                <a:solidFill>
                  <a:schemeClr val="accent5"/>
                </a:solidFill>
                <a:latin typeface="Times New Roman" pitchFamily="18" charset="0"/>
                <a:cs typeface="Times New Roman" pitchFamily="18" charset="0"/>
              </a:rPr>
              <a:t>Results, Conclusion and Summary</a:t>
            </a:r>
            <a:endParaRPr lang="en-US" sz="4800" b="1" dirty="0">
              <a:solidFill>
                <a:schemeClr val="accent5"/>
              </a:solidFill>
              <a:latin typeface="Times New Roman" pitchFamily="18" charset="0"/>
              <a:cs typeface="Times New Roman" pitchFamily="18" charset="0"/>
            </a:endParaRPr>
          </a:p>
        </p:txBody>
      </p:sp>
      <p:cxnSp>
        <p:nvCxnSpPr>
          <p:cNvPr id="4106" name="Straight Connector 70"/>
          <p:cNvCxnSpPr>
            <a:cxnSpLocks noChangeShapeType="1"/>
          </p:cNvCxnSpPr>
          <p:nvPr/>
        </p:nvCxnSpPr>
        <p:spPr bwMode="auto">
          <a:xfrm rot="10800000" flipH="1">
            <a:off x="22863175" y="28552775"/>
            <a:ext cx="8512175" cy="0"/>
          </a:xfrm>
          <a:prstGeom prst="line">
            <a:avLst/>
          </a:prstGeom>
          <a:noFill/>
          <a:ln w="9525" algn="ctr">
            <a:noFill/>
            <a:round/>
            <a:headEnd/>
            <a:tailEnd/>
          </a:ln>
        </p:spPr>
      </p:cxnSp>
      <p:cxnSp>
        <p:nvCxnSpPr>
          <p:cNvPr id="4107" name="Straight Connector 72"/>
          <p:cNvCxnSpPr>
            <a:cxnSpLocks noChangeShapeType="1"/>
          </p:cNvCxnSpPr>
          <p:nvPr/>
        </p:nvCxnSpPr>
        <p:spPr bwMode="auto">
          <a:xfrm>
            <a:off x="22863175" y="29189363"/>
            <a:ext cx="8097838" cy="0"/>
          </a:xfrm>
          <a:prstGeom prst="line">
            <a:avLst/>
          </a:prstGeom>
          <a:noFill/>
          <a:ln w="9525" algn="ctr">
            <a:noFill/>
            <a:round/>
            <a:headEnd/>
            <a:tailEnd/>
          </a:ln>
        </p:spPr>
      </p:cxnSp>
      <p:cxnSp>
        <p:nvCxnSpPr>
          <p:cNvPr id="4108" name="Straight Connector 58"/>
          <p:cNvCxnSpPr>
            <a:cxnSpLocks noChangeShapeType="1"/>
          </p:cNvCxnSpPr>
          <p:nvPr/>
        </p:nvCxnSpPr>
        <p:spPr bwMode="auto">
          <a:xfrm>
            <a:off x="0" y="4857750"/>
            <a:ext cx="43891200" cy="0"/>
          </a:xfrm>
          <a:prstGeom prst="line">
            <a:avLst/>
          </a:prstGeom>
          <a:noFill/>
          <a:ln w="146050" algn="ctr">
            <a:solidFill>
              <a:schemeClr val="accent2"/>
            </a:solidFill>
            <a:round/>
            <a:headEnd/>
            <a:tailEnd/>
          </a:ln>
        </p:spPr>
      </p:cxnSp>
      <p:sp>
        <p:nvSpPr>
          <p:cNvPr id="4109" name="Rectangle 14"/>
          <p:cNvSpPr>
            <a:spLocks noChangeArrowheads="1"/>
          </p:cNvSpPr>
          <p:nvPr/>
        </p:nvSpPr>
        <p:spPr bwMode="auto">
          <a:xfrm>
            <a:off x="747713" y="6469603"/>
            <a:ext cx="9915525" cy="11572399"/>
          </a:xfrm>
          <a:prstGeom prst="rect">
            <a:avLst/>
          </a:prstGeom>
          <a:noFill/>
          <a:ln w="9525">
            <a:noFill/>
            <a:miter lim="800000"/>
            <a:headEnd/>
            <a:tailEnd/>
          </a:ln>
        </p:spPr>
        <p:txBody>
          <a:bodyPr wrap="square">
            <a:spAutoFit/>
          </a:bodyPr>
          <a:lstStyle/>
          <a:p>
            <a:pPr>
              <a:buFont typeface="Arial" pitchFamily="34" charset="0"/>
              <a:buChar char="•"/>
            </a:pPr>
            <a:endParaRPr lang="en-US" sz="3600" dirty="0" smtClean="0">
              <a:latin typeface="Georgia" pitchFamily="18" charset="0"/>
            </a:endParaRPr>
          </a:p>
          <a:p>
            <a:pPr>
              <a:buFont typeface="Arial" pitchFamily="34" charset="0"/>
              <a:buChar char="•"/>
            </a:pPr>
            <a:endParaRPr lang="en-US" sz="3600" dirty="0">
              <a:latin typeface="Georgia" pitchFamily="18" charset="0"/>
            </a:endParaRPr>
          </a:p>
          <a:p>
            <a:pPr>
              <a:buFont typeface="Arial" pitchFamily="34" charset="0"/>
              <a:buChar char="•"/>
            </a:pPr>
            <a:r>
              <a:rPr lang="en-US" sz="4000" b="1" dirty="0" smtClean="0">
                <a:latin typeface="Georgia" pitchFamily="18" charset="0"/>
              </a:rPr>
              <a:t>Target Population: </a:t>
            </a:r>
            <a:r>
              <a:rPr lang="en-US" sz="4000" dirty="0" smtClean="0">
                <a:latin typeface="Georgia" pitchFamily="18" charset="0"/>
              </a:rPr>
              <a:t>Adult individuals over the age of 18 years old who have suffered from a stroke or TIA. </a:t>
            </a:r>
            <a:endParaRPr lang="en-US" sz="4000" dirty="0">
              <a:latin typeface="Georgia" pitchFamily="18" charset="0"/>
            </a:endParaRPr>
          </a:p>
          <a:p>
            <a:pPr>
              <a:buFont typeface="Arial" pitchFamily="34" charset="0"/>
              <a:buChar char="•"/>
            </a:pPr>
            <a:endParaRPr lang="en-US" sz="4000" dirty="0" smtClean="0">
              <a:latin typeface="Georgia" pitchFamily="18" charset="0"/>
            </a:endParaRPr>
          </a:p>
          <a:p>
            <a:pPr>
              <a:buFont typeface="Arial" pitchFamily="34" charset="0"/>
              <a:buChar char="•"/>
            </a:pPr>
            <a:r>
              <a:rPr lang="en-US" sz="4000" b="1" dirty="0" smtClean="0">
                <a:latin typeface="Georgia"/>
                <a:cs typeface="Georgia"/>
              </a:rPr>
              <a:t>PICO Question: </a:t>
            </a:r>
            <a:r>
              <a:rPr lang="en-US" sz="4000" dirty="0" smtClean="0">
                <a:latin typeface="Georgia"/>
                <a:cs typeface="Georgia"/>
              </a:rPr>
              <a:t>In </a:t>
            </a:r>
            <a:r>
              <a:rPr lang="en-US" sz="4000" dirty="0">
                <a:latin typeface="Georgia"/>
                <a:cs typeface="Georgia"/>
              </a:rPr>
              <a:t>adult patients who have been diagnosed with a CVA or TIA, what methods, including medications and lifestyle changes, can be used to decreased the risk of recurrent CVA or TIA</a:t>
            </a:r>
            <a:r>
              <a:rPr lang="en-US" sz="4000" dirty="0" smtClean="0">
                <a:latin typeface="Georgia"/>
                <a:cs typeface="Georgia"/>
              </a:rPr>
              <a:t>?</a:t>
            </a:r>
          </a:p>
          <a:p>
            <a:endParaRPr lang="en-US" sz="3600" dirty="0" smtClean="0">
              <a:latin typeface="Georgia"/>
              <a:cs typeface="Georgia"/>
            </a:endParaRPr>
          </a:p>
          <a:p>
            <a:r>
              <a:rPr lang="en-US" sz="3600" b="1" dirty="0" smtClean="0"/>
              <a:t>	</a:t>
            </a:r>
            <a:r>
              <a:rPr lang="en-US" sz="3400" b="1" u="sng" dirty="0" smtClean="0">
                <a:latin typeface="Georgia"/>
                <a:cs typeface="Georgia"/>
              </a:rPr>
              <a:t>P</a:t>
            </a:r>
            <a:r>
              <a:rPr lang="en-US" sz="3400" u="sng" dirty="0">
                <a:latin typeface="Georgia"/>
                <a:cs typeface="Georgia"/>
              </a:rPr>
              <a:t>: </a:t>
            </a:r>
            <a:r>
              <a:rPr lang="en-US" sz="3400" dirty="0">
                <a:latin typeface="Georgia"/>
                <a:cs typeface="Georgia"/>
              </a:rPr>
              <a:t> Adult patients who have been diagnosed </a:t>
            </a:r>
            <a:r>
              <a:rPr lang="en-US" sz="3400" dirty="0" smtClean="0">
                <a:latin typeface="Georgia"/>
                <a:cs typeface="Georgia"/>
              </a:rPr>
              <a:t>			with </a:t>
            </a:r>
            <a:r>
              <a:rPr lang="en-US" sz="3400" dirty="0">
                <a:latin typeface="Georgia"/>
                <a:cs typeface="Georgia"/>
              </a:rPr>
              <a:t>a CVA or TIA </a:t>
            </a:r>
          </a:p>
          <a:p>
            <a:r>
              <a:rPr lang="en-US" sz="3400" dirty="0" smtClean="0">
                <a:latin typeface="Georgia"/>
                <a:cs typeface="Georgia"/>
              </a:rPr>
              <a:t>	</a:t>
            </a:r>
            <a:r>
              <a:rPr lang="en-US" sz="3400" b="1" u="sng" dirty="0" smtClean="0">
                <a:latin typeface="Georgia"/>
                <a:cs typeface="Georgia"/>
              </a:rPr>
              <a:t>I</a:t>
            </a:r>
            <a:r>
              <a:rPr lang="en-US" sz="3400" u="sng" dirty="0">
                <a:latin typeface="Georgia"/>
                <a:cs typeface="Georgia"/>
              </a:rPr>
              <a:t>: </a:t>
            </a:r>
            <a:r>
              <a:rPr lang="en-US" sz="3400" dirty="0">
                <a:latin typeface="Georgia"/>
                <a:cs typeface="Georgia"/>
              </a:rPr>
              <a:t> Medications and lifestyle changes </a:t>
            </a:r>
          </a:p>
          <a:p>
            <a:r>
              <a:rPr lang="en-US" sz="3400" dirty="0" smtClean="0">
                <a:latin typeface="Georgia"/>
                <a:cs typeface="Georgia"/>
              </a:rPr>
              <a:t>	</a:t>
            </a:r>
            <a:r>
              <a:rPr lang="en-US" sz="3400" b="1" u="sng" dirty="0" smtClean="0">
                <a:latin typeface="Georgia"/>
                <a:cs typeface="Georgia"/>
              </a:rPr>
              <a:t>C</a:t>
            </a:r>
            <a:r>
              <a:rPr lang="en-US" sz="3400" u="sng" dirty="0">
                <a:latin typeface="Georgia"/>
                <a:cs typeface="Georgia"/>
              </a:rPr>
              <a:t>: </a:t>
            </a:r>
            <a:r>
              <a:rPr lang="en-US" sz="3400" dirty="0">
                <a:latin typeface="Georgia"/>
                <a:cs typeface="Georgia"/>
              </a:rPr>
              <a:t>Making these changes or not </a:t>
            </a:r>
          </a:p>
          <a:p>
            <a:r>
              <a:rPr lang="en-US" sz="3400" dirty="0" smtClean="0">
                <a:latin typeface="Georgia"/>
                <a:cs typeface="Georgia"/>
              </a:rPr>
              <a:t>	</a:t>
            </a:r>
            <a:r>
              <a:rPr lang="en-US" sz="3400" b="1" u="sng" dirty="0" smtClean="0">
                <a:latin typeface="Georgia"/>
                <a:cs typeface="Georgia"/>
              </a:rPr>
              <a:t>O</a:t>
            </a:r>
            <a:r>
              <a:rPr lang="en-US" sz="3400" u="sng" dirty="0">
                <a:latin typeface="Georgia"/>
                <a:cs typeface="Georgia"/>
              </a:rPr>
              <a:t>: </a:t>
            </a:r>
            <a:r>
              <a:rPr lang="en-US" sz="3400" dirty="0">
                <a:latin typeface="Georgia"/>
                <a:cs typeface="Georgia"/>
              </a:rPr>
              <a:t> A decrease recurrent CVAs or TIAs  </a:t>
            </a:r>
          </a:p>
          <a:p>
            <a:r>
              <a:rPr lang="en-US" sz="3400" dirty="0" smtClean="0">
                <a:latin typeface="Georgia"/>
                <a:cs typeface="Georgia"/>
              </a:rPr>
              <a:t>	</a:t>
            </a:r>
            <a:r>
              <a:rPr lang="en-US" sz="3400" b="1" u="sng" dirty="0" smtClean="0">
                <a:latin typeface="Georgia"/>
                <a:cs typeface="Georgia"/>
              </a:rPr>
              <a:t>T</a:t>
            </a:r>
            <a:r>
              <a:rPr lang="en-US" sz="3400" u="sng" dirty="0">
                <a:latin typeface="Georgia"/>
                <a:cs typeface="Georgia"/>
              </a:rPr>
              <a:t>: </a:t>
            </a:r>
            <a:r>
              <a:rPr lang="en-US" sz="3400" dirty="0">
                <a:latin typeface="Georgia"/>
                <a:cs typeface="Georgia"/>
              </a:rPr>
              <a:t> Does not apply </a:t>
            </a:r>
          </a:p>
          <a:p>
            <a:pPr lvl="1">
              <a:buFont typeface="Arial" pitchFamily="34" charset="0"/>
              <a:buChar char="•"/>
            </a:pPr>
            <a:endParaRPr lang="en-US" sz="3600" b="1" dirty="0"/>
          </a:p>
          <a:p>
            <a:pPr>
              <a:buFont typeface="Arial" pitchFamily="34" charset="0"/>
              <a:buChar char="•"/>
            </a:pPr>
            <a:endParaRPr lang="en-US" sz="3600" dirty="0">
              <a:latin typeface="Georgia" pitchFamily="18" charset="0"/>
            </a:endParaRPr>
          </a:p>
        </p:txBody>
      </p:sp>
      <p:sp>
        <p:nvSpPr>
          <p:cNvPr id="4120" name="Rectangle 26"/>
          <p:cNvSpPr>
            <a:spLocks noChangeArrowheads="1"/>
          </p:cNvSpPr>
          <p:nvPr/>
        </p:nvSpPr>
        <p:spPr bwMode="auto">
          <a:xfrm>
            <a:off x="11545888" y="16442902"/>
            <a:ext cx="20691306" cy="12187951"/>
          </a:xfrm>
          <a:prstGeom prst="rect">
            <a:avLst/>
          </a:prstGeom>
          <a:noFill/>
          <a:ln w="9525">
            <a:noFill/>
            <a:miter lim="800000"/>
            <a:headEnd/>
            <a:tailEnd/>
          </a:ln>
        </p:spPr>
        <p:txBody>
          <a:bodyPr wrap="square">
            <a:spAutoFit/>
          </a:bodyPr>
          <a:lstStyle/>
          <a:p>
            <a:pPr marL="457200" indent="-457200">
              <a:buFont typeface="Arial"/>
              <a:buChar char="•"/>
            </a:pPr>
            <a:r>
              <a:rPr lang="en-US" sz="3800" b="1" dirty="0" smtClean="0">
                <a:latin typeface="Georgia" pitchFamily="18" charset="0"/>
              </a:rPr>
              <a:t>Literature Search: </a:t>
            </a:r>
            <a:endParaRPr lang="en-US" sz="3800" dirty="0" smtClean="0">
              <a:latin typeface="Georgia" pitchFamily="18" charset="0"/>
            </a:endParaRPr>
          </a:p>
          <a:p>
            <a:pPr marL="1828800" lvl="3" indent="-457200">
              <a:buFont typeface="Wingdings" charset="2"/>
              <a:buChar char="²"/>
            </a:pPr>
            <a:r>
              <a:rPr lang="en-US" sz="3400" dirty="0" smtClean="0">
                <a:latin typeface="Georgia" pitchFamily="18" charset="0"/>
              </a:rPr>
              <a:t>Auburn Database (CINAHL, MEDLINE (EBSCO, PubMed)</a:t>
            </a:r>
          </a:p>
          <a:p>
            <a:pPr marL="1828800" lvl="3" indent="-457200">
              <a:buFont typeface="Wingdings" charset="2"/>
              <a:buChar char="²"/>
            </a:pPr>
            <a:r>
              <a:rPr lang="en-US" sz="3400" dirty="0" smtClean="0">
                <a:latin typeface="Georgia" pitchFamily="18" charset="0"/>
              </a:rPr>
              <a:t>American Heart Association </a:t>
            </a:r>
          </a:p>
          <a:p>
            <a:pPr marL="1828800" lvl="3" indent="-457200">
              <a:buFont typeface="Wingdings" charset="2"/>
              <a:buChar char="²"/>
            </a:pPr>
            <a:r>
              <a:rPr lang="en-US" sz="3400" dirty="0" smtClean="0">
                <a:latin typeface="Georgia" pitchFamily="18" charset="0"/>
              </a:rPr>
              <a:t>Phrases used: “</a:t>
            </a:r>
            <a:r>
              <a:rPr lang="en-US" sz="3400" dirty="0" err="1" smtClean="0">
                <a:latin typeface="Georgia" pitchFamily="18" charset="0"/>
              </a:rPr>
              <a:t>Recurent</a:t>
            </a:r>
            <a:r>
              <a:rPr lang="en-US" sz="3400" dirty="0" smtClean="0">
                <a:latin typeface="Georgia" pitchFamily="18" charset="0"/>
              </a:rPr>
              <a:t> stroke,” “prevention,” “medications,” and “lifestyle changes.”</a:t>
            </a:r>
          </a:p>
          <a:p>
            <a:pPr marL="457200" indent="-457200">
              <a:buFont typeface="Arial"/>
              <a:buChar char="•"/>
            </a:pPr>
            <a:endParaRPr lang="en-US" sz="3200" dirty="0">
              <a:latin typeface="Georgia" pitchFamily="18" charset="0"/>
            </a:endParaRPr>
          </a:p>
          <a:p>
            <a:pPr marL="457200" indent="-457200">
              <a:buFont typeface="Arial"/>
              <a:buChar char="•"/>
            </a:pPr>
            <a:r>
              <a:rPr lang="en-US" sz="3800" b="1" dirty="0" smtClean="0">
                <a:latin typeface="Georgia" pitchFamily="18" charset="0"/>
              </a:rPr>
              <a:t>Summary of Evidence:</a:t>
            </a:r>
          </a:p>
          <a:p>
            <a:pPr marL="1828800" lvl="3" indent="-457200">
              <a:buFont typeface="Wingdings" charset="2"/>
              <a:buChar char="²"/>
            </a:pPr>
            <a:r>
              <a:rPr lang="en-US" sz="3400" dirty="0">
                <a:latin typeface="Georgia"/>
                <a:cs typeface="Georgia"/>
              </a:rPr>
              <a:t>The risk of recurrence 1 year after initial attack is 8.0% </a:t>
            </a:r>
            <a:endParaRPr lang="en-US" sz="3400" dirty="0" smtClean="0">
              <a:latin typeface="Georgia"/>
              <a:cs typeface="Georgia"/>
            </a:endParaRPr>
          </a:p>
          <a:p>
            <a:pPr marL="1828800" lvl="3" indent="-457200">
              <a:buFont typeface="Wingdings" charset="2"/>
              <a:buChar char="²"/>
            </a:pPr>
            <a:r>
              <a:rPr lang="en-US" sz="3400" dirty="0" smtClean="0">
                <a:latin typeface="Georgia"/>
                <a:cs typeface="Georgia"/>
              </a:rPr>
              <a:t>The </a:t>
            </a:r>
            <a:r>
              <a:rPr lang="en-US" sz="3400" dirty="0">
                <a:latin typeface="Georgia"/>
                <a:cs typeface="Georgia"/>
              </a:rPr>
              <a:t>risk of recurrence is 30%-40% within the first 5 years after original infarct </a:t>
            </a:r>
            <a:endParaRPr lang="en-US" sz="3400" dirty="0" smtClean="0">
              <a:latin typeface="Georgia"/>
              <a:cs typeface="Georgia"/>
            </a:endParaRPr>
          </a:p>
          <a:p>
            <a:pPr marL="1828800" lvl="3" indent="-457200">
              <a:buFont typeface="Wingdings" charset="2"/>
              <a:buChar char="²"/>
            </a:pPr>
            <a:r>
              <a:rPr lang="en-US" sz="3400" dirty="0" smtClean="0">
                <a:latin typeface="Georgia"/>
                <a:cs typeface="Georgia"/>
              </a:rPr>
              <a:t>45</a:t>
            </a:r>
            <a:r>
              <a:rPr lang="en-US" sz="3400" dirty="0">
                <a:latin typeface="Georgia"/>
                <a:cs typeface="Georgia"/>
              </a:rPr>
              <a:t>%-65% of strokes occur within 30 days of a </a:t>
            </a:r>
            <a:r>
              <a:rPr lang="en-US" sz="3400" dirty="0" smtClean="0">
                <a:latin typeface="Georgia"/>
                <a:cs typeface="Georgia"/>
              </a:rPr>
              <a:t>TIA</a:t>
            </a:r>
            <a:endParaRPr lang="en-US" sz="3400" dirty="0">
              <a:latin typeface="Georgia"/>
              <a:cs typeface="Georgia"/>
            </a:endParaRPr>
          </a:p>
          <a:p>
            <a:pPr marL="1828800" lvl="3" indent="-457200">
              <a:buFont typeface="Wingdings" charset="2"/>
              <a:buChar char="²"/>
            </a:pPr>
            <a:r>
              <a:rPr lang="en-US" sz="3400" dirty="0" smtClean="0">
                <a:latin typeface="Georgia"/>
                <a:cs typeface="Georgia"/>
              </a:rPr>
              <a:t>Risk </a:t>
            </a:r>
            <a:r>
              <a:rPr lang="en-US" sz="3400" dirty="0">
                <a:latin typeface="Georgia"/>
                <a:cs typeface="Georgia"/>
              </a:rPr>
              <a:t>of death within 1 year after stroke is 24.5</a:t>
            </a:r>
            <a:r>
              <a:rPr lang="en-US" sz="3400" dirty="0" smtClean="0">
                <a:latin typeface="Georgia"/>
                <a:cs typeface="Georgia"/>
              </a:rPr>
              <a:t>%</a:t>
            </a:r>
          </a:p>
          <a:p>
            <a:pPr marL="1828800" lvl="3" indent="-457200">
              <a:buFont typeface="Wingdings" charset="2"/>
              <a:buChar char="²"/>
            </a:pPr>
            <a:endParaRPr lang="en-US" sz="3200" dirty="0">
              <a:latin typeface="Georgia" pitchFamily="18" charset="0"/>
            </a:endParaRPr>
          </a:p>
          <a:p>
            <a:pPr marL="457200" indent="-457200">
              <a:buFont typeface="Arial"/>
              <a:buChar char="•"/>
            </a:pPr>
            <a:r>
              <a:rPr lang="en-US" sz="3600" b="1" dirty="0" smtClean="0">
                <a:latin typeface="Georgia" pitchFamily="18" charset="0"/>
              </a:rPr>
              <a:t>Recommendations:</a:t>
            </a:r>
            <a:endParaRPr lang="en-US" sz="3800" b="1" dirty="0" smtClean="0">
              <a:latin typeface="Georgia" pitchFamily="18" charset="0"/>
            </a:endParaRPr>
          </a:p>
          <a:p>
            <a:pPr marL="1828800" lvl="3" indent="-457200">
              <a:buFont typeface="Wingdings" charset="2"/>
              <a:buChar char="²"/>
            </a:pPr>
            <a:r>
              <a:rPr lang="en-US" sz="3400" dirty="0" smtClean="0">
                <a:latin typeface="Georgia"/>
                <a:cs typeface="Georgia"/>
              </a:rPr>
              <a:t>A </a:t>
            </a:r>
            <a:r>
              <a:rPr lang="en-US" sz="3400" dirty="0">
                <a:latin typeface="Georgia"/>
                <a:cs typeface="Georgia"/>
              </a:rPr>
              <a:t>target blood pressure should be based on each individual patient, but normal levels should be less than or equal to 120/80. (Grade: B)</a:t>
            </a:r>
          </a:p>
          <a:p>
            <a:pPr marL="1828800" lvl="3" indent="-457200">
              <a:buFont typeface="Wingdings" charset="2"/>
              <a:buChar char="²"/>
            </a:pPr>
            <a:r>
              <a:rPr lang="en-US" sz="3400" dirty="0">
                <a:latin typeface="Georgia"/>
                <a:cs typeface="Georgia"/>
              </a:rPr>
              <a:t>Patients who smoke should be advised to quit smoking and to avoid environmental tobacco smoke. (Grade: C)</a:t>
            </a:r>
          </a:p>
          <a:p>
            <a:pPr marL="1828800" lvl="3" indent="-457200">
              <a:buFont typeface="Wingdings" charset="2"/>
              <a:buChar char="²"/>
            </a:pPr>
            <a:r>
              <a:rPr lang="en-US" sz="3400" dirty="0">
                <a:latin typeface="Georgia"/>
                <a:cs typeface="Georgia"/>
              </a:rPr>
              <a:t>The healthcare provider can aid in smoking cessation by offering different methods of tobacco replacement. (Level B) </a:t>
            </a:r>
          </a:p>
          <a:p>
            <a:pPr marL="1828800" lvl="3" indent="-457200">
              <a:buFont typeface="Wingdings" charset="2"/>
              <a:buChar char="²"/>
            </a:pPr>
            <a:r>
              <a:rPr lang="en-US" sz="3400" dirty="0">
                <a:latin typeface="Georgia"/>
                <a:cs typeface="Georgia"/>
              </a:rPr>
              <a:t>Those who are able to engage in physical activity should engage in at least 30 minutes per day. (Grade: C)</a:t>
            </a:r>
          </a:p>
          <a:p>
            <a:pPr marL="1828800" lvl="3" indent="-457200">
              <a:buFont typeface="Wingdings" charset="2"/>
              <a:buChar char="²"/>
            </a:pPr>
            <a:r>
              <a:rPr lang="en-US" sz="3400" dirty="0">
                <a:latin typeface="Georgia"/>
                <a:cs typeface="Georgia"/>
              </a:rPr>
              <a:t>An anticoagulant or antiplatelet should be prescribed to each patient suffering from an ischemic stroke at discharge. (Grade: A)</a:t>
            </a:r>
          </a:p>
          <a:p>
            <a:pPr marL="914400" lvl="1" indent="-457200">
              <a:buFont typeface="Arial"/>
              <a:buChar char="•"/>
            </a:pPr>
            <a:endParaRPr lang="en-US" sz="3200" dirty="0">
              <a:latin typeface="Georgia" pitchFamily="18" charset="0"/>
            </a:endParaRPr>
          </a:p>
        </p:txBody>
      </p:sp>
      <p:sp>
        <p:nvSpPr>
          <p:cNvPr id="4122" name="Rectangle 29"/>
          <p:cNvSpPr>
            <a:spLocks noChangeArrowheads="1"/>
          </p:cNvSpPr>
          <p:nvPr/>
        </p:nvSpPr>
        <p:spPr bwMode="auto">
          <a:xfrm>
            <a:off x="11490325" y="6469603"/>
            <a:ext cx="20746869" cy="1754327"/>
          </a:xfrm>
          <a:prstGeom prst="rect">
            <a:avLst/>
          </a:prstGeom>
          <a:noFill/>
          <a:ln w="9525">
            <a:noFill/>
            <a:miter lim="800000"/>
            <a:headEnd/>
            <a:tailEnd/>
          </a:ln>
        </p:spPr>
        <p:txBody>
          <a:bodyPr wrap="square">
            <a:spAutoFit/>
          </a:bodyPr>
          <a:lstStyle/>
          <a:p>
            <a:endParaRPr lang="en-US" sz="3600" dirty="0" smtClean="0"/>
          </a:p>
          <a:p>
            <a:endParaRPr lang="en-US" sz="3600" dirty="0" smtClean="0"/>
          </a:p>
          <a:p>
            <a:pPr>
              <a:buFont typeface="Arial" pitchFamily="34" charset="0"/>
              <a:buChar char="•"/>
            </a:pPr>
            <a:endParaRPr lang="en-US" sz="3600" dirty="0">
              <a:latin typeface="Times New Roman" pitchFamily="18" charset="0"/>
              <a:cs typeface="Times New Roman" pitchFamily="18" charset="0"/>
            </a:endParaRPr>
          </a:p>
        </p:txBody>
      </p:sp>
      <p:sp>
        <p:nvSpPr>
          <p:cNvPr id="4124" name="TextBox 3"/>
          <p:cNvSpPr txBox="1">
            <a:spLocks noChangeArrowheads="1"/>
          </p:cNvSpPr>
          <p:nvPr/>
        </p:nvSpPr>
        <p:spPr bwMode="auto">
          <a:xfrm>
            <a:off x="33078738" y="6769433"/>
            <a:ext cx="9982200" cy="13388282"/>
          </a:xfrm>
          <a:prstGeom prst="rect">
            <a:avLst/>
          </a:prstGeom>
          <a:noFill/>
          <a:ln w="9525">
            <a:noFill/>
            <a:miter lim="800000"/>
            <a:headEnd/>
            <a:tailEnd/>
          </a:ln>
        </p:spPr>
        <p:txBody>
          <a:bodyPr>
            <a:spAutoFit/>
          </a:bodyPr>
          <a:lstStyle/>
          <a:p>
            <a:pPr lvl="0" algn="ctr"/>
            <a:r>
              <a:rPr lang="en-US" sz="3600" b="1" dirty="0" smtClean="0">
                <a:latin typeface="Georgia"/>
                <a:cs typeface="Georgia"/>
              </a:rPr>
              <a:t>Results</a:t>
            </a:r>
            <a:r>
              <a:rPr lang="en-US" sz="3200" dirty="0" smtClean="0"/>
              <a:t>	</a:t>
            </a:r>
          </a:p>
          <a:p>
            <a:pPr lvl="1">
              <a:buFont typeface="Wingdings" pitchFamily="2" charset="2"/>
              <a:buChar char="§"/>
            </a:pPr>
            <a:r>
              <a:rPr lang="en-US" sz="3200" dirty="0" smtClean="0">
                <a:latin typeface="Georgia" pitchFamily="18" charset="0"/>
              </a:rPr>
              <a:t>Group 1 (Pre-test Group)</a:t>
            </a:r>
          </a:p>
          <a:p>
            <a:pPr lvl="2">
              <a:buFont typeface="Wingdings" pitchFamily="2" charset="2"/>
              <a:buChar char="§"/>
            </a:pPr>
            <a:r>
              <a:rPr lang="en-US" sz="3200" dirty="0" smtClean="0">
                <a:latin typeface="Georgia" pitchFamily="18" charset="0"/>
              </a:rPr>
              <a:t>Median Score: </a:t>
            </a:r>
            <a:r>
              <a:rPr lang="en-US" sz="3200" dirty="0" smtClean="0">
                <a:latin typeface="Georgia" pitchFamily="18" charset="0"/>
              </a:rPr>
              <a:t>9.00</a:t>
            </a:r>
            <a:endParaRPr lang="en-US" sz="3200" dirty="0">
              <a:latin typeface="Georgia" pitchFamily="18" charset="0"/>
            </a:endParaRPr>
          </a:p>
          <a:p>
            <a:pPr lvl="2">
              <a:buFont typeface="Wingdings" pitchFamily="2" charset="2"/>
              <a:buChar char="§"/>
            </a:pPr>
            <a:r>
              <a:rPr lang="en-US" sz="3200" dirty="0">
                <a:latin typeface="Georgia" pitchFamily="18" charset="0"/>
              </a:rPr>
              <a:t> </a:t>
            </a:r>
            <a:r>
              <a:rPr lang="en-US" sz="3200" dirty="0" smtClean="0">
                <a:latin typeface="Georgia" pitchFamily="18" charset="0"/>
              </a:rPr>
              <a:t>Mode: 9</a:t>
            </a:r>
            <a:endParaRPr lang="en-US" sz="3200" dirty="0">
              <a:latin typeface="Georgia" pitchFamily="18" charset="0"/>
            </a:endParaRPr>
          </a:p>
          <a:p>
            <a:pPr lvl="2">
              <a:buFont typeface="Wingdings" pitchFamily="2" charset="2"/>
              <a:buChar char="§"/>
            </a:pPr>
            <a:r>
              <a:rPr lang="en-US" sz="3200" dirty="0">
                <a:latin typeface="Georgia" pitchFamily="18" charset="0"/>
              </a:rPr>
              <a:t> Standard Deviation</a:t>
            </a:r>
            <a:r>
              <a:rPr lang="en-US" sz="3200" dirty="0" smtClean="0">
                <a:latin typeface="Georgia" pitchFamily="18" charset="0"/>
              </a:rPr>
              <a:t>: </a:t>
            </a:r>
            <a:r>
              <a:rPr lang="en-US" sz="3200" dirty="0" smtClean="0">
                <a:latin typeface="Georgia" pitchFamily="18" charset="0"/>
              </a:rPr>
              <a:t>1.885</a:t>
            </a:r>
          </a:p>
          <a:p>
            <a:pPr lvl="2">
              <a:buFont typeface="Wingdings" pitchFamily="2" charset="2"/>
              <a:buChar char="§"/>
            </a:pPr>
            <a:r>
              <a:rPr lang="en-US" sz="3200" dirty="0" smtClean="0">
                <a:latin typeface="Georgia" pitchFamily="18" charset="0"/>
              </a:rPr>
              <a:t>Median Age: 29.5</a:t>
            </a:r>
          </a:p>
          <a:p>
            <a:pPr lvl="2">
              <a:buFont typeface="Wingdings" pitchFamily="2" charset="2"/>
              <a:buChar char="§"/>
            </a:pPr>
            <a:r>
              <a:rPr lang="en-US" sz="3200" dirty="0" smtClean="0">
                <a:latin typeface="Georgia" pitchFamily="18" charset="0"/>
              </a:rPr>
              <a:t>Median years of Experience: 5.00</a:t>
            </a:r>
            <a:endParaRPr lang="en-US" sz="3200" dirty="0">
              <a:latin typeface="Georgia" pitchFamily="18" charset="0"/>
            </a:endParaRPr>
          </a:p>
          <a:p>
            <a:pPr lvl="1">
              <a:buFont typeface="Wingdings" pitchFamily="2" charset="2"/>
              <a:buChar char="§"/>
            </a:pPr>
            <a:r>
              <a:rPr lang="en-US" sz="3200" dirty="0" smtClean="0">
                <a:latin typeface="Georgia" pitchFamily="18" charset="0"/>
              </a:rPr>
              <a:t>Group 2: (Post-test Group)</a:t>
            </a:r>
          </a:p>
          <a:p>
            <a:pPr lvl="2">
              <a:buFont typeface="Wingdings" pitchFamily="2" charset="2"/>
              <a:buChar char="§"/>
            </a:pPr>
            <a:r>
              <a:rPr lang="en-US" sz="3200" dirty="0" smtClean="0">
                <a:latin typeface="Georgia" pitchFamily="18" charset="0"/>
              </a:rPr>
              <a:t>Median</a:t>
            </a:r>
            <a:r>
              <a:rPr lang="en-US" sz="3200" dirty="0" smtClean="0">
                <a:latin typeface="Georgia" pitchFamily="18" charset="0"/>
              </a:rPr>
              <a:t>: 9.50</a:t>
            </a:r>
            <a:endParaRPr lang="en-US" sz="3200" dirty="0">
              <a:latin typeface="Georgia" pitchFamily="18" charset="0"/>
            </a:endParaRPr>
          </a:p>
          <a:p>
            <a:pPr lvl="2">
              <a:buFont typeface="Wingdings" pitchFamily="2" charset="2"/>
              <a:buChar char="§"/>
            </a:pPr>
            <a:r>
              <a:rPr lang="en-US" sz="3200" dirty="0">
                <a:latin typeface="Georgia" pitchFamily="18" charset="0"/>
              </a:rPr>
              <a:t> </a:t>
            </a:r>
            <a:r>
              <a:rPr lang="en-US" sz="3200" dirty="0" smtClean="0">
                <a:latin typeface="Georgia" pitchFamily="18" charset="0"/>
              </a:rPr>
              <a:t>Mode: 10</a:t>
            </a:r>
            <a:endParaRPr lang="en-US" sz="3200" dirty="0">
              <a:latin typeface="Georgia" pitchFamily="18" charset="0"/>
            </a:endParaRPr>
          </a:p>
          <a:p>
            <a:pPr lvl="2">
              <a:buFont typeface="Wingdings" pitchFamily="2" charset="2"/>
              <a:buChar char="§"/>
            </a:pPr>
            <a:r>
              <a:rPr lang="en-US" sz="3200" dirty="0">
                <a:latin typeface="Georgia" pitchFamily="18" charset="0"/>
              </a:rPr>
              <a:t> Standard Deviation</a:t>
            </a:r>
            <a:r>
              <a:rPr lang="en-US" sz="3200" dirty="0" smtClean="0">
                <a:latin typeface="Georgia" pitchFamily="18" charset="0"/>
              </a:rPr>
              <a:t>: </a:t>
            </a:r>
            <a:r>
              <a:rPr lang="en-US" sz="3200" dirty="0" smtClean="0">
                <a:latin typeface="Georgia" pitchFamily="18" charset="0"/>
              </a:rPr>
              <a:t>0.816</a:t>
            </a:r>
          </a:p>
          <a:p>
            <a:pPr lvl="2">
              <a:buFont typeface="Wingdings" pitchFamily="2" charset="2"/>
              <a:buChar char="§"/>
            </a:pPr>
            <a:r>
              <a:rPr lang="en-US" sz="3200" dirty="0" smtClean="0">
                <a:latin typeface="Georgia" pitchFamily="18" charset="0"/>
              </a:rPr>
              <a:t>Median Age: 27.00</a:t>
            </a:r>
          </a:p>
          <a:p>
            <a:pPr lvl="2">
              <a:buFont typeface="Wingdings" pitchFamily="2" charset="2"/>
              <a:buChar char="§"/>
            </a:pPr>
            <a:r>
              <a:rPr lang="en-US" sz="3200" dirty="0" smtClean="0">
                <a:latin typeface="Georgia" pitchFamily="18" charset="0"/>
              </a:rPr>
              <a:t>Median years of Experience: 4.00</a:t>
            </a:r>
            <a:endParaRPr lang="en-US" sz="3200" dirty="0" smtClean="0">
              <a:latin typeface="Georgia" pitchFamily="18" charset="0"/>
            </a:endParaRPr>
          </a:p>
          <a:p>
            <a:pPr lvl="2">
              <a:buFont typeface="Wingdings" pitchFamily="2" charset="2"/>
              <a:buChar char="§"/>
            </a:pPr>
            <a:endParaRPr lang="en-US" sz="3200" dirty="0">
              <a:latin typeface="Georgia" pitchFamily="18" charset="0"/>
            </a:endParaRPr>
          </a:p>
          <a:p>
            <a:pPr lvl="2" algn="ctr"/>
            <a:r>
              <a:rPr lang="en-US" sz="3600" b="1" dirty="0" smtClean="0">
                <a:latin typeface="Georgia" pitchFamily="18" charset="0"/>
              </a:rPr>
              <a:t>Conclusion</a:t>
            </a:r>
          </a:p>
          <a:p>
            <a:pPr lvl="2"/>
            <a:r>
              <a:rPr lang="en-US" sz="3200" dirty="0" smtClean="0">
                <a:latin typeface="Georgia" pitchFamily="18" charset="0"/>
              </a:rPr>
              <a:t>The significance of the intervention is 0.023 when calculated via t-test. </a:t>
            </a:r>
          </a:p>
          <a:p>
            <a:pPr marL="1485900" lvl="2" indent="-571500">
              <a:buFont typeface="Arial"/>
              <a:buChar char="•"/>
            </a:pPr>
            <a:endParaRPr lang="en-US" sz="3600" dirty="0" smtClean="0">
              <a:latin typeface="Georgia" pitchFamily="18" charset="0"/>
            </a:endParaRPr>
          </a:p>
          <a:p>
            <a:pPr lvl="2" algn="ctr"/>
            <a:r>
              <a:rPr lang="en-US" sz="3600" b="1" dirty="0" smtClean="0">
                <a:latin typeface="Georgia" pitchFamily="18" charset="0"/>
              </a:rPr>
              <a:t>Summary</a:t>
            </a:r>
            <a:r>
              <a:rPr lang="en-US" sz="3600" dirty="0" smtClean="0">
                <a:latin typeface="Georgia" pitchFamily="18" charset="0"/>
              </a:rPr>
              <a:t> </a:t>
            </a:r>
          </a:p>
          <a:p>
            <a:pPr lvl="2"/>
            <a:r>
              <a:rPr lang="en-US" sz="3600" dirty="0" smtClean="0">
                <a:latin typeface="Georgia" pitchFamily="18" charset="0"/>
              </a:rPr>
              <a:t>Though there were 8 participants in group one and six in group 2, the intervention proved to significant in increasing the knowledge base on neuroscience nurses that were tested. </a:t>
            </a:r>
          </a:p>
          <a:p>
            <a:pPr lvl="0"/>
            <a:endParaRPr lang="en-US" sz="2800" dirty="0" smtClean="0"/>
          </a:p>
        </p:txBody>
      </p:sp>
      <p:sp>
        <p:nvSpPr>
          <p:cNvPr id="4172" name="TextBox 50"/>
          <p:cNvSpPr txBox="1">
            <a:spLocks noChangeArrowheads="1"/>
          </p:cNvSpPr>
          <p:nvPr/>
        </p:nvSpPr>
        <p:spPr bwMode="auto">
          <a:xfrm>
            <a:off x="11545888" y="1074738"/>
            <a:ext cx="23050500" cy="3570208"/>
          </a:xfrm>
          <a:prstGeom prst="rect">
            <a:avLst/>
          </a:prstGeom>
          <a:noFill/>
          <a:ln w="9525">
            <a:noFill/>
            <a:miter lim="800000"/>
            <a:headEnd/>
            <a:tailEnd/>
          </a:ln>
        </p:spPr>
        <p:txBody>
          <a:bodyPr>
            <a:spAutoFit/>
          </a:bodyPr>
          <a:lstStyle/>
          <a:p>
            <a:pPr algn="ctr"/>
            <a:r>
              <a:rPr lang="en-US" sz="6600" dirty="0" smtClean="0">
                <a:latin typeface="Georgia" pitchFamily="18" charset="0"/>
              </a:rPr>
              <a:t>Reducing the Risk of a Recurrent </a:t>
            </a:r>
            <a:r>
              <a:rPr lang="en-US" sz="6600" dirty="0" smtClean="0">
                <a:latin typeface="Georgia" pitchFamily="18" charset="0"/>
              </a:rPr>
              <a:t>Stoke</a:t>
            </a:r>
            <a:endParaRPr lang="en-US" sz="6600" dirty="0">
              <a:latin typeface="Georgia" pitchFamily="18" charset="0"/>
            </a:endParaRPr>
          </a:p>
          <a:p>
            <a:pPr algn="ctr"/>
            <a:endParaRPr lang="en-US" sz="4800" dirty="0" smtClean="0">
              <a:latin typeface="Georgia" pitchFamily="18" charset="0"/>
            </a:endParaRPr>
          </a:p>
          <a:p>
            <a:pPr algn="ctr"/>
            <a:r>
              <a:rPr lang="en-US" sz="4000" dirty="0" smtClean="0">
                <a:latin typeface="Georgia" pitchFamily="18" charset="0"/>
              </a:rPr>
              <a:t>Skyler Sherrell, BSN, </a:t>
            </a:r>
            <a:r>
              <a:rPr lang="en-US" sz="4000" dirty="0" smtClean="0">
                <a:latin typeface="Georgia" pitchFamily="18" charset="0"/>
              </a:rPr>
              <a:t>RN, Graduate Student, PCNP Program</a:t>
            </a:r>
          </a:p>
          <a:p>
            <a:pPr algn="ctr"/>
            <a:r>
              <a:rPr lang="en-US" sz="4000" dirty="0" smtClean="0">
                <a:latin typeface="Georgia" pitchFamily="18" charset="0"/>
              </a:rPr>
              <a:t>Bonnie Sanderson, Faculty Advisor </a:t>
            </a:r>
            <a:endParaRPr lang="en-US" sz="4000" dirty="0" smtClean="0">
              <a:latin typeface="Georgia" pitchFamily="18" charset="0"/>
            </a:endParaRPr>
          </a:p>
          <a:p>
            <a:pPr algn="ctr"/>
            <a:endParaRPr lang="en-US" sz="3200" dirty="0">
              <a:latin typeface="Georgia" pitchFamily="18" charset="0"/>
            </a:endParaRPr>
          </a:p>
        </p:txBody>
      </p:sp>
      <p:sp>
        <p:nvSpPr>
          <p:cNvPr id="18" name="Text Box 7"/>
          <p:cNvSpPr txBox="1">
            <a:spLocks noChangeArrowheads="1"/>
          </p:cNvSpPr>
          <p:nvPr/>
        </p:nvSpPr>
        <p:spPr bwMode="auto">
          <a:xfrm>
            <a:off x="681038" y="17943269"/>
            <a:ext cx="9982200" cy="830803"/>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4800" b="1" dirty="0" smtClean="0">
                <a:solidFill>
                  <a:schemeClr val="accent5"/>
                </a:solidFill>
                <a:latin typeface="Times New Roman" pitchFamily="18" charset="0"/>
                <a:cs typeface="Times New Roman" pitchFamily="18" charset="0"/>
              </a:rPr>
              <a:t>Small Test of Change</a:t>
            </a:r>
            <a:endParaRPr lang="en-US" sz="4800" b="1" dirty="0">
              <a:solidFill>
                <a:schemeClr val="accent5"/>
              </a:solidFill>
            </a:endParaRPr>
          </a:p>
        </p:txBody>
      </p:sp>
      <p:sp>
        <p:nvSpPr>
          <p:cNvPr id="19" name="Text Box 7"/>
          <p:cNvSpPr txBox="1">
            <a:spLocks noChangeArrowheads="1"/>
          </p:cNvSpPr>
          <p:nvPr/>
        </p:nvSpPr>
        <p:spPr bwMode="auto">
          <a:xfrm>
            <a:off x="33078738" y="25712837"/>
            <a:ext cx="9982200" cy="830803"/>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4800" b="1" dirty="0" smtClean="0">
                <a:solidFill>
                  <a:schemeClr val="accent5"/>
                </a:solidFill>
                <a:latin typeface="Times New Roman" pitchFamily="18" charset="0"/>
                <a:cs typeface="Times New Roman" pitchFamily="18" charset="0"/>
              </a:rPr>
              <a:t>References</a:t>
            </a:r>
            <a:endParaRPr lang="en-US" sz="4800" b="1" dirty="0">
              <a:solidFill>
                <a:schemeClr val="accent5"/>
              </a:solidFill>
            </a:endParaRPr>
          </a:p>
        </p:txBody>
      </p:sp>
      <p:sp>
        <p:nvSpPr>
          <p:cNvPr id="2" name="TextBox 1"/>
          <p:cNvSpPr txBox="1"/>
          <p:nvPr/>
        </p:nvSpPr>
        <p:spPr>
          <a:xfrm>
            <a:off x="33457924" y="20675692"/>
            <a:ext cx="184666" cy="538609"/>
          </a:xfrm>
          <a:prstGeom prst="rect">
            <a:avLst/>
          </a:prstGeom>
          <a:noFill/>
        </p:spPr>
        <p:txBody>
          <a:bodyPr wrap="none" rtlCol="0">
            <a:spAutoFit/>
          </a:bodyPr>
          <a:lstStyle/>
          <a:p>
            <a:endParaRPr lang="en-US" dirty="0"/>
          </a:p>
        </p:txBody>
      </p:sp>
      <p:sp>
        <p:nvSpPr>
          <p:cNvPr id="3" name="TextBox 2"/>
          <p:cNvSpPr txBox="1"/>
          <p:nvPr/>
        </p:nvSpPr>
        <p:spPr>
          <a:xfrm>
            <a:off x="33934193" y="20001053"/>
            <a:ext cx="184666" cy="538609"/>
          </a:xfrm>
          <a:prstGeom prst="rect">
            <a:avLst/>
          </a:prstGeom>
          <a:noFill/>
        </p:spPr>
        <p:txBody>
          <a:bodyPr wrap="none" rtlCol="0">
            <a:spAutoFit/>
          </a:bodyPr>
          <a:lstStyle/>
          <a:p>
            <a:endParaRPr lang="en-US" dirty="0"/>
          </a:p>
        </p:txBody>
      </p:sp>
      <p:sp>
        <p:nvSpPr>
          <p:cNvPr id="4" name="TextBox 3"/>
          <p:cNvSpPr txBox="1"/>
          <p:nvPr/>
        </p:nvSpPr>
        <p:spPr>
          <a:xfrm>
            <a:off x="33078738" y="26543640"/>
            <a:ext cx="9982200" cy="5909310"/>
          </a:xfrm>
          <a:prstGeom prst="rect">
            <a:avLst/>
          </a:prstGeom>
          <a:noFill/>
        </p:spPr>
        <p:txBody>
          <a:bodyPr wrap="square" rtlCol="0">
            <a:spAutoFit/>
          </a:bodyPr>
          <a:lstStyle/>
          <a:p>
            <a:r>
              <a:rPr lang="en-US" sz="2500" dirty="0">
                <a:latin typeface="Georgia"/>
                <a:cs typeface="Georgia"/>
              </a:rPr>
              <a:t>Bergman, D. (2011). Preventing recurrent cerebrovascular events in 	patients with stroke or transient ischemic attack: The current data. 	</a:t>
            </a:r>
            <a:r>
              <a:rPr lang="en-US" sz="2500" i="1" dirty="0">
                <a:latin typeface="Georgia"/>
                <a:cs typeface="Georgia"/>
              </a:rPr>
              <a:t>Journal Of The American Academy Of Nurse Practitioners, 23</a:t>
            </a:r>
            <a:r>
              <a:rPr lang="en-US" sz="2500" dirty="0">
                <a:latin typeface="Georgia"/>
                <a:cs typeface="Georgia"/>
              </a:rPr>
              <a:t>(12), 	659-666. </a:t>
            </a:r>
            <a:r>
              <a:rPr lang="en-US" sz="2500" dirty="0" smtClean="0">
                <a:latin typeface="Georgia"/>
                <a:cs typeface="Georgia"/>
              </a:rPr>
              <a:t>doi</a:t>
            </a:r>
            <a:r>
              <a:rPr lang="en-US" sz="2500" dirty="0">
                <a:latin typeface="Georgia"/>
                <a:cs typeface="Georgia"/>
              </a:rPr>
              <a:t>:10.1111/j.1745-7599.2011.00650.x</a:t>
            </a:r>
          </a:p>
          <a:p>
            <a:pPr indent="-457200"/>
            <a:r>
              <a:rPr lang="en-US" sz="2500" dirty="0" smtClean="0">
                <a:latin typeface="Georgia"/>
                <a:cs typeface="Georgia"/>
              </a:rPr>
              <a:t>Lennon</a:t>
            </a:r>
            <a:r>
              <a:rPr lang="en-US" sz="2500" dirty="0">
                <a:latin typeface="Georgia"/>
                <a:cs typeface="Georgia"/>
              </a:rPr>
              <a:t>, O., Galvin, R., Smith, K., Doody, C., &amp; Blake, C. (2013). </a:t>
            </a:r>
            <a:r>
              <a:rPr lang="en-US" sz="2500" dirty="0" smtClean="0">
                <a:latin typeface="Georgia"/>
                <a:cs typeface="Georgia"/>
              </a:rPr>
              <a:t>	Lifestyle interventions </a:t>
            </a:r>
            <a:r>
              <a:rPr lang="en-US" sz="2500" dirty="0">
                <a:latin typeface="Georgia"/>
                <a:cs typeface="Georgia"/>
              </a:rPr>
              <a:t>for secondary disease prevention in </a:t>
            </a:r>
            <a:r>
              <a:rPr lang="en-US" sz="2500" dirty="0" smtClean="0">
                <a:latin typeface="Georgia"/>
                <a:cs typeface="Georgia"/>
              </a:rPr>
              <a:t>	stroke </a:t>
            </a:r>
            <a:r>
              <a:rPr lang="en-US" sz="2500" dirty="0">
                <a:latin typeface="Georgia"/>
                <a:cs typeface="Georgia"/>
              </a:rPr>
              <a:t>and </a:t>
            </a:r>
            <a:r>
              <a:rPr lang="en-US" sz="2500" dirty="0" smtClean="0">
                <a:latin typeface="Georgia"/>
                <a:cs typeface="Georgia"/>
              </a:rPr>
              <a:t>transient </a:t>
            </a:r>
            <a:r>
              <a:rPr lang="en-US" sz="2500" dirty="0">
                <a:latin typeface="Georgia"/>
                <a:cs typeface="Georgia"/>
              </a:rPr>
              <a:t>ischaemic attack: a systematic review. </a:t>
            </a:r>
            <a:r>
              <a:rPr lang="en-US" sz="2500" dirty="0" smtClean="0">
                <a:latin typeface="Georgia"/>
                <a:cs typeface="Georgia"/>
              </a:rPr>
              <a:t>	</a:t>
            </a:r>
            <a:r>
              <a:rPr lang="en-US" sz="2500" i="1" dirty="0" smtClean="0">
                <a:latin typeface="Georgia"/>
                <a:cs typeface="Georgia"/>
              </a:rPr>
              <a:t>European Journal </a:t>
            </a:r>
            <a:r>
              <a:rPr lang="en-US" sz="2500" i="1" dirty="0">
                <a:latin typeface="Georgia"/>
                <a:cs typeface="Georgia"/>
              </a:rPr>
              <a:t>Of Preventive Cardiology</a:t>
            </a:r>
            <a:r>
              <a:rPr lang="en-US" sz="2500" dirty="0">
                <a:latin typeface="Georgia"/>
                <a:cs typeface="Georgia"/>
              </a:rPr>
              <a:t>.</a:t>
            </a:r>
          </a:p>
          <a:p>
            <a:r>
              <a:rPr lang="en-US" sz="2500" dirty="0" smtClean="0">
                <a:latin typeface="Georgia"/>
                <a:cs typeface="Georgia"/>
              </a:rPr>
              <a:t>Goldstein</a:t>
            </a:r>
            <a:r>
              <a:rPr lang="en-US" sz="2500" dirty="0">
                <a:latin typeface="Georgia"/>
                <a:cs typeface="Georgia"/>
              </a:rPr>
              <a:t>, L., Bushnell, C., Adams, R., Appel, L., Braun, L., </a:t>
            </a:r>
            <a:r>
              <a:rPr lang="en-US" sz="2500" dirty="0" smtClean="0">
                <a:latin typeface="Georgia"/>
                <a:cs typeface="Georgia"/>
              </a:rPr>
              <a:t>	Chaturvedi</a:t>
            </a:r>
            <a:r>
              <a:rPr lang="en-US" sz="2500" dirty="0">
                <a:latin typeface="Georgia"/>
                <a:cs typeface="Georgia"/>
              </a:rPr>
              <a:t>, </a:t>
            </a:r>
            <a:r>
              <a:rPr lang="en-US" sz="2500" dirty="0" smtClean="0">
                <a:latin typeface="Georgia"/>
                <a:cs typeface="Georgia"/>
              </a:rPr>
              <a:t>	S</a:t>
            </a:r>
            <a:r>
              <a:rPr lang="en-US" sz="2500" dirty="0">
                <a:latin typeface="Georgia"/>
                <a:cs typeface="Georgia"/>
              </a:rPr>
              <a:t>., &amp; ... Pearson, T. (2011). Guidelines for the </a:t>
            </a:r>
            <a:r>
              <a:rPr lang="en-US" sz="2500" dirty="0" smtClean="0">
                <a:latin typeface="Georgia"/>
                <a:cs typeface="Georgia"/>
              </a:rPr>
              <a:t>	primary </a:t>
            </a:r>
            <a:r>
              <a:rPr lang="en-US" sz="2500" dirty="0">
                <a:latin typeface="Georgia"/>
                <a:cs typeface="Georgia"/>
              </a:rPr>
              <a:t>prevention </a:t>
            </a:r>
            <a:r>
              <a:rPr lang="en-US" sz="2500" dirty="0" smtClean="0">
                <a:latin typeface="Georgia"/>
                <a:cs typeface="Georgia"/>
              </a:rPr>
              <a:t>of </a:t>
            </a:r>
            <a:r>
              <a:rPr lang="en-US" sz="2500" dirty="0">
                <a:latin typeface="Georgia"/>
                <a:cs typeface="Georgia"/>
              </a:rPr>
              <a:t>stroke: a guideline for healthcare </a:t>
            </a:r>
            <a:r>
              <a:rPr lang="en-US" sz="2500" dirty="0" smtClean="0">
                <a:latin typeface="Georgia"/>
                <a:cs typeface="Georgia"/>
              </a:rPr>
              <a:t>	professionals </a:t>
            </a:r>
            <a:r>
              <a:rPr lang="en-US" sz="2500" dirty="0">
                <a:latin typeface="Georgia"/>
                <a:cs typeface="Georgia"/>
              </a:rPr>
              <a:t>from the </a:t>
            </a:r>
            <a:r>
              <a:rPr lang="en-US" sz="2500" dirty="0" smtClean="0">
                <a:latin typeface="Georgia"/>
                <a:cs typeface="Georgia"/>
              </a:rPr>
              <a:t>American </a:t>
            </a:r>
            <a:r>
              <a:rPr lang="en-US" sz="2500" dirty="0">
                <a:latin typeface="Georgia"/>
                <a:cs typeface="Georgia"/>
              </a:rPr>
              <a:t>Heart Association/American </a:t>
            </a:r>
            <a:r>
              <a:rPr lang="en-US" sz="2500" dirty="0" smtClean="0">
                <a:latin typeface="Georgia"/>
                <a:cs typeface="Georgia"/>
              </a:rPr>
              <a:t>	Stroke </a:t>
            </a:r>
            <a:r>
              <a:rPr lang="en-US" sz="2500" dirty="0">
                <a:latin typeface="Georgia"/>
                <a:cs typeface="Georgia"/>
              </a:rPr>
              <a:t>Association. </a:t>
            </a:r>
            <a:r>
              <a:rPr lang="en-US" sz="2500" i="1" dirty="0">
                <a:latin typeface="Georgia"/>
                <a:cs typeface="Georgia"/>
              </a:rPr>
              <a:t>Stroke </a:t>
            </a:r>
            <a:r>
              <a:rPr lang="en-US" sz="2500" i="1" dirty="0" smtClean="0">
                <a:latin typeface="Georgia"/>
                <a:cs typeface="Georgia"/>
              </a:rPr>
              <a:t>(</a:t>
            </a:r>
            <a:r>
              <a:rPr lang="en-US" sz="2500" i="1" dirty="0">
                <a:latin typeface="Georgia"/>
                <a:cs typeface="Georgia"/>
              </a:rPr>
              <a:t>00392499), 42</a:t>
            </a:r>
            <a:r>
              <a:rPr lang="en-US" sz="2500" dirty="0">
                <a:latin typeface="Georgia"/>
                <a:cs typeface="Georgia"/>
              </a:rPr>
              <a:t>(2), 517-584. doi</a:t>
            </a:r>
            <a:r>
              <a:rPr lang="en-US" sz="2500" dirty="0" smtClean="0">
                <a:latin typeface="Georgia"/>
                <a:cs typeface="Georgia"/>
              </a:rPr>
              <a:t>:	10.1161</a:t>
            </a:r>
            <a:r>
              <a:rPr lang="en-US" sz="2500" dirty="0">
                <a:latin typeface="Georgia"/>
                <a:cs typeface="Georgia"/>
              </a:rPr>
              <a:t>/STR.0b013e3181fcb238</a:t>
            </a:r>
          </a:p>
          <a:p>
            <a:endParaRPr lang="en-US" sz="2800" dirty="0">
              <a:latin typeface="Georgia"/>
              <a:cs typeface="Georgia"/>
            </a:endParaRPr>
          </a:p>
        </p:txBody>
      </p:sp>
      <p:sp>
        <p:nvSpPr>
          <p:cNvPr id="5" name="TextBox 4"/>
          <p:cNvSpPr txBox="1"/>
          <p:nvPr/>
        </p:nvSpPr>
        <p:spPr>
          <a:xfrm>
            <a:off x="752474" y="19524838"/>
            <a:ext cx="9910763" cy="11787842"/>
          </a:xfrm>
          <a:prstGeom prst="rect">
            <a:avLst/>
          </a:prstGeom>
          <a:noFill/>
        </p:spPr>
        <p:txBody>
          <a:bodyPr wrap="square" rtlCol="0">
            <a:spAutoFit/>
          </a:bodyPr>
          <a:lstStyle/>
          <a:p>
            <a:pPr marL="571500" indent="-571500">
              <a:buFont typeface="Arial"/>
              <a:buChar char="•"/>
            </a:pPr>
            <a:r>
              <a:rPr lang="en-US" sz="4000" b="1" dirty="0" smtClean="0">
                <a:latin typeface="Georgia"/>
                <a:cs typeface="Georgia"/>
              </a:rPr>
              <a:t>Small test of change: </a:t>
            </a:r>
            <a:r>
              <a:rPr lang="en-US" sz="4000" dirty="0" smtClean="0">
                <a:latin typeface="Georgia"/>
                <a:cs typeface="Georgia"/>
              </a:rPr>
              <a:t>Determining the effectiveness of an in-service on staff nurses of a neuroscience unit to increase education related to post stroke care. </a:t>
            </a:r>
          </a:p>
          <a:p>
            <a:pPr marL="571500" indent="-571500">
              <a:buFont typeface="Arial"/>
              <a:buChar char="•"/>
            </a:pPr>
            <a:endParaRPr lang="en-US" sz="4000" dirty="0" smtClean="0">
              <a:latin typeface="Georgia"/>
              <a:cs typeface="Georgia"/>
            </a:endParaRPr>
          </a:p>
          <a:p>
            <a:pPr marL="571500" indent="-571500">
              <a:buFont typeface="Arial"/>
              <a:buChar char="•"/>
            </a:pPr>
            <a:r>
              <a:rPr lang="en-US" sz="4000" b="1" dirty="0" smtClean="0">
                <a:latin typeface="Georgia"/>
                <a:cs typeface="Georgia"/>
              </a:rPr>
              <a:t>Implementation: </a:t>
            </a:r>
            <a:r>
              <a:rPr lang="en-US" sz="4000" dirty="0" smtClean="0">
                <a:latin typeface="Georgia"/>
                <a:cs typeface="Georgia"/>
              </a:rPr>
              <a:t>Nurses at Baptist Medical Center neuroscience unit were given a verbal in-service, along with pamphlets with education related directly to reducing the risk of a recurrent stroke post discharge. </a:t>
            </a:r>
            <a:endParaRPr lang="en-US" sz="4000" b="1" dirty="0" smtClean="0">
              <a:latin typeface="Georgia"/>
              <a:cs typeface="Georgia"/>
            </a:endParaRPr>
          </a:p>
          <a:p>
            <a:endParaRPr lang="en-US" sz="4000" dirty="0">
              <a:latin typeface="Georgia"/>
              <a:cs typeface="Georgia"/>
            </a:endParaRPr>
          </a:p>
          <a:p>
            <a:pPr marL="571500" indent="-571500">
              <a:buFont typeface="Arial"/>
              <a:buChar char="•"/>
            </a:pPr>
            <a:r>
              <a:rPr lang="en-US" sz="4000" b="1" dirty="0" smtClean="0">
                <a:latin typeface="Georgia"/>
                <a:cs typeface="Georgia"/>
              </a:rPr>
              <a:t>Evaluation: </a:t>
            </a:r>
            <a:r>
              <a:rPr lang="en-US" sz="4000" dirty="0" smtClean="0">
                <a:latin typeface="Georgia"/>
                <a:cs typeface="Georgia"/>
              </a:rPr>
              <a:t>Nurses were given a pre-test and post-test that were comprised of the same 10 questions. Data was anonymously collected related to the age, gender, and years of experience of the nurse, along with the total score of the pre and post tests</a:t>
            </a:r>
            <a:r>
              <a:rPr lang="en-US" sz="3600" dirty="0" smtClean="0">
                <a:latin typeface="Georgia"/>
                <a:cs typeface="Georgia"/>
              </a:rPr>
              <a:t>.  </a:t>
            </a:r>
            <a:endParaRPr lang="en-US" sz="3600" b="1" dirty="0">
              <a:latin typeface="Georgia"/>
              <a:cs typeface="Georgia"/>
            </a:endParaRPr>
          </a:p>
        </p:txBody>
      </p:sp>
      <p:pic>
        <p:nvPicPr>
          <p:cNvPr id="24" name="Picture 23"/>
          <p:cNvPicPr>
            <a:picLocks noChangeAspect="1"/>
          </p:cNvPicPr>
          <p:nvPr/>
        </p:nvPicPr>
        <p:blipFill>
          <a:blip r:embed="rId3"/>
          <a:stretch>
            <a:fillRect/>
          </a:stretch>
        </p:blipFill>
        <p:spPr>
          <a:xfrm>
            <a:off x="19999078" y="28630853"/>
            <a:ext cx="4111040" cy="2740693"/>
          </a:xfrm>
          <a:prstGeom prst="rect">
            <a:avLst/>
          </a:prstGeom>
        </p:spPr>
      </p:pic>
      <p:sp>
        <p:nvSpPr>
          <p:cNvPr id="7" name="TextBox 6"/>
          <p:cNvSpPr txBox="1"/>
          <p:nvPr/>
        </p:nvSpPr>
        <p:spPr>
          <a:xfrm>
            <a:off x="12013232" y="6899477"/>
            <a:ext cx="19941964" cy="7201972"/>
          </a:xfrm>
          <a:prstGeom prst="rect">
            <a:avLst/>
          </a:prstGeom>
          <a:noFill/>
        </p:spPr>
        <p:txBody>
          <a:bodyPr wrap="square" rtlCol="0">
            <a:spAutoFit/>
          </a:bodyPr>
          <a:lstStyle/>
          <a:p>
            <a:r>
              <a:rPr lang="en-US" sz="4000" b="1" dirty="0" smtClean="0">
                <a:latin typeface="Georgia"/>
                <a:cs typeface="Georgia"/>
              </a:rPr>
              <a:t>Introduction: </a:t>
            </a:r>
            <a:r>
              <a:rPr lang="en-US" sz="3800" dirty="0">
                <a:latin typeface="Georgia"/>
                <a:cs typeface="Georgia"/>
              </a:rPr>
              <a:t>With a continued rise in the number of strokes across the United States each year, it is more important than ever to ensure that nurses caring for these patients are adequately informed related to the newest evidence. </a:t>
            </a:r>
            <a:endParaRPr lang="en-US" sz="3800" b="1" dirty="0" smtClean="0">
              <a:latin typeface="Georgia"/>
              <a:cs typeface="Georgia"/>
            </a:endParaRPr>
          </a:p>
          <a:p>
            <a:endParaRPr lang="en-US" sz="3600" b="1" dirty="0">
              <a:latin typeface="Georgia"/>
              <a:cs typeface="Georgia"/>
            </a:endParaRPr>
          </a:p>
          <a:p>
            <a:r>
              <a:rPr lang="en-US" sz="4000" b="1" dirty="0" smtClean="0">
                <a:latin typeface="Georgia"/>
                <a:cs typeface="Georgia"/>
              </a:rPr>
              <a:t>Background: </a:t>
            </a:r>
            <a:r>
              <a:rPr lang="en-US" sz="3800" dirty="0" smtClean="0">
                <a:latin typeface="Georgia"/>
                <a:cs typeface="Georgia"/>
              </a:rPr>
              <a:t>The </a:t>
            </a:r>
            <a:r>
              <a:rPr lang="en-US" sz="3800" dirty="0">
                <a:latin typeface="Georgia"/>
                <a:cs typeface="Georgia"/>
              </a:rPr>
              <a:t>purpose of this small test of change was to determine if the knowledge base of staff nurses in a neuroscience unit was increased after an in-service related to the latest evidence is provided. Because of the increase in knowledge base, the results were analyzed to determine trends or patterns. </a:t>
            </a:r>
            <a:endParaRPr lang="en-US" sz="3800" b="1" dirty="0" smtClean="0">
              <a:latin typeface="Georgia"/>
              <a:cs typeface="Georgia"/>
            </a:endParaRPr>
          </a:p>
          <a:p>
            <a:endParaRPr lang="en-US" sz="4000" b="1" dirty="0">
              <a:latin typeface="Georgia"/>
              <a:cs typeface="Georgia"/>
            </a:endParaRPr>
          </a:p>
          <a:p>
            <a:r>
              <a:rPr lang="en-US" sz="4000" b="1" dirty="0" smtClean="0">
                <a:latin typeface="Georgia"/>
                <a:cs typeface="Georgia"/>
              </a:rPr>
              <a:t>Significance</a:t>
            </a:r>
            <a:r>
              <a:rPr lang="en-US" sz="3800" b="1" dirty="0" smtClean="0">
                <a:latin typeface="Georgia"/>
                <a:cs typeface="Georgia"/>
              </a:rPr>
              <a:t>: </a:t>
            </a:r>
            <a:r>
              <a:rPr lang="en-US" sz="3800" dirty="0">
                <a:latin typeface="Georgia"/>
                <a:cs typeface="Georgia"/>
              </a:rPr>
              <a:t>Nearly 25% of strokes that occur yearly in the United States are preceded by a CVA or TIA </a:t>
            </a:r>
            <a:r>
              <a:rPr lang="en-US" sz="3800" dirty="0" smtClean="0">
                <a:latin typeface="Georgia"/>
                <a:cs typeface="Georgia"/>
              </a:rPr>
              <a:t>, making it even more important to provide education related to reducing these risks. </a:t>
            </a:r>
            <a:endParaRPr lang="en-US" sz="3800" b="1" dirty="0">
              <a:latin typeface="Georgia"/>
              <a:cs typeface="Georgia"/>
            </a:endParaRPr>
          </a:p>
        </p:txBody>
      </p:sp>
      <p:pic>
        <p:nvPicPr>
          <p:cNvPr id="27" name="Picture 26"/>
          <p:cNvPicPr/>
          <p:nvPr/>
        </p:nvPicPr>
        <p:blipFill>
          <a:blip r:embed="rId4">
            <a:extLst>
              <a:ext uri="{28A0092B-C50C-407E-A947-70E740481C1C}">
                <a14:useLocalDpi xmlns:a14="http://schemas.microsoft.com/office/drawing/2010/main" val="0"/>
              </a:ext>
            </a:extLst>
          </a:blip>
          <a:srcRect/>
          <a:stretch>
            <a:fillRect/>
          </a:stretch>
        </p:blipFill>
        <p:spPr bwMode="auto">
          <a:xfrm>
            <a:off x="35902400" y="308932"/>
            <a:ext cx="4359087" cy="4153416"/>
          </a:xfrm>
          <a:prstGeom prst="rect">
            <a:avLst/>
          </a:prstGeom>
          <a:noFill/>
          <a:ln>
            <a:noFill/>
          </a:ln>
        </p:spPr>
      </p:pic>
      <p:pic>
        <p:nvPicPr>
          <p:cNvPr id="28" name="Picture 27"/>
          <p:cNvPicPr/>
          <p:nvPr/>
        </p:nvPicPr>
        <p:blipFill>
          <a:blip r:embed="rId5">
            <a:extLst>
              <a:ext uri="{28A0092B-C50C-407E-A947-70E740481C1C}">
                <a14:useLocalDpi xmlns:a14="http://schemas.microsoft.com/office/drawing/2010/main" val="0"/>
              </a:ext>
            </a:extLst>
          </a:blip>
          <a:srcRect/>
          <a:stretch>
            <a:fillRect/>
          </a:stretch>
        </p:blipFill>
        <p:spPr bwMode="auto">
          <a:xfrm>
            <a:off x="3226412" y="308933"/>
            <a:ext cx="4290440" cy="4153415"/>
          </a:xfrm>
          <a:prstGeom prst="rect">
            <a:avLst/>
          </a:prstGeom>
          <a:noFill/>
          <a:ln>
            <a:noFill/>
          </a:ln>
        </p:spPr>
      </p:pic>
      <p:graphicFrame>
        <p:nvGraphicFramePr>
          <p:cNvPr id="10" name="Chart 9"/>
          <p:cNvGraphicFramePr/>
          <p:nvPr>
            <p:extLst>
              <p:ext uri="{D42A27DB-BD31-4B8C-83A1-F6EECF244321}">
                <p14:modId xmlns:p14="http://schemas.microsoft.com/office/powerpoint/2010/main" val="3492172200"/>
              </p:ext>
            </p:extLst>
          </p:nvPr>
        </p:nvGraphicFramePr>
        <p:xfrm>
          <a:off x="33078738" y="19990774"/>
          <a:ext cx="10121148" cy="5715546"/>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Custom 23">
      <a:dk1>
        <a:srgbClr val="002336"/>
      </a:dk1>
      <a:lt1>
        <a:srgbClr val="7F7F7F"/>
      </a:lt1>
      <a:dk2>
        <a:srgbClr val="000000"/>
      </a:dk2>
      <a:lt2>
        <a:srgbClr val="808080"/>
      </a:lt2>
      <a:accent1>
        <a:srgbClr val="F2F2F2"/>
      </a:accent1>
      <a:accent2>
        <a:srgbClr val="003060"/>
      </a:accent2>
      <a:accent3>
        <a:srgbClr val="E4E4FF"/>
      </a:accent3>
      <a:accent4>
        <a:srgbClr val="001C2D"/>
      </a:accent4>
      <a:accent5>
        <a:srgbClr val="FFFFFF"/>
      </a:accent5>
      <a:accent6>
        <a:srgbClr val="002A56"/>
      </a:accent6>
      <a:hlink>
        <a:srgbClr val="028418"/>
      </a:hlink>
      <a:folHlink>
        <a:srgbClr val="660066"/>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11255</TotalTime>
  <Words>596</Words>
  <Application>Microsoft Macintosh PowerPoint</Application>
  <PresentationFormat>Custom</PresentationFormat>
  <Paragraphs>72</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Skyler Sherrell</cp:lastModifiedBy>
  <cp:revision>241</cp:revision>
  <cp:lastPrinted>2014-03-12T00:08:19Z</cp:lastPrinted>
  <dcterms:created xsi:type="dcterms:W3CDTF">2005-05-18T01:24:28Z</dcterms:created>
  <dcterms:modified xsi:type="dcterms:W3CDTF">2014-04-08T01:41:25Z</dcterms:modified>
  <cp:category>Powerpoint poster templates</cp:category>
</cp:coreProperties>
</file>